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620" r:id="rId3"/>
    <p:sldId id="621" r:id="rId4"/>
    <p:sldId id="634" r:id="rId5"/>
    <p:sldId id="633" r:id="rId6"/>
    <p:sldId id="628" r:id="rId7"/>
    <p:sldId id="629" r:id="rId8"/>
    <p:sldId id="630" r:id="rId9"/>
    <p:sldId id="631" r:id="rId10"/>
    <p:sldId id="1942" r:id="rId11"/>
    <p:sldId id="627" r:id="rId12"/>
    <p:sldId id="62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0FEBD06-80D4-460C-B3A8-0DC282B0DBDB}">
          <p14:sldIdLst>
            <p14:sldId id="262"/>
          </p14:sldIdLst>
        </p14:section>
        <p14:section name="Untitled Section" id="{90A57719-ECE0-4F8B-9C3F-1DFEBBD51BA8}">
          <p14:sldIdLst>
            <p14:sldId id="620"/>
            <p14:sldId id="621"/>
            <p14:sldId id="634"/>
            <p14:sldId id="633"/>
            <p14:sldId id="628"/>
            <p14:sldId id="629"/>
            <p14:sldId id="630"/>
            <p14:sldId id="631"/>
            <p14:sldId id="1942"/>
            <p14:sldId id="627"/>
            <p14:sldId id="62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301D23-D003-440D-B829-BD3524342F31}" v="15" dt="2024-09-24T19:29:27.886"/>
    <p1510:client id="{2FE8CEC2-63CF-47AD-8D0C-80D5A3E796A9}" v="4" dt="2024-09-25T17:26:27.784"/>
    <p1510:client id="{ADA233CB-2CD7-41A9-A313-CA749F2F1ADC}" v="1" dt="2024-09-25T15:28:26.8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gh Hochberg" userId="a3d7e621f19aab82" providerId="LiveId" clId="{12301D23-D003-440D-B829-BD3524342F31}"/>
    <pc:docChg chg="undo custSel addSld modSld modSection">
      <pc:chgData name="Hugh Hochberg" userId="a3d7e621f19aab82" providerId="LiveId" clId="{12301D23-D003-440D-B829-BD3524342F31}" dt="2024-09-24T22:32:33.813" v="1504" actId="20577"/>
      <pc:docMkLst>
        <pc:docMk/>
      </pc:docMkLst>
      <pc:sldChg chg="addSp modSp mod">
        <pc:chgData name="Hugh Hochberg" userId="a3d7e621f19aab82" providerId="LiveId" clId="{12301D23-D003-440D-B829-BD3524342F31}" dt="2024-09-24T22:32:07.828" v="1503" actId="20577"/>
        <pc:sldMkLst>
          <pc:docMk/>
          <pc:sldMk cId="1697467984" sldId="621"/>
        </pc:sldMkLst>
        <pc:spChg chg="add mod">
          <ac:chgData name="Hugh Hochberg" userId="a3d7e621f19aab82" providerId="LiveId" clId="{12301D23-D003-440D-B829-BD3524342F31}" dt="2024-09-24T19:26:27.914" v="1199" actId="113"/>
          <ac:spMkLst>
            <pc:docMk/>
            <pc:sldMk cId="1697467984" sldId="621"/>
            <ac:spMk id="2" creationId="{9F91A070-2258-08BB-0D31-C894B8EED1F9}"/>
          </ac:spMkLst>
        </pc:spChg>
        <pc:spChg chg="mod">
          <ac:chgData name="Hugh Hochberg" userId="a3d7e621f19aab82" providerId="LiveId" clId="{12301D23-D003-440D-B829-BD3524342F31}" dt="2024-09-24T22:32:07.828" v="1503" actId="20577"/>
          <ac:spMkLst>
            <pc:docMk/>
            <pc:sldMk cId="1697467984" sldId="621"/>
            <ac:spMk id="4" creationId="{F805CB4E-D594-0CC4-647A-85727E20DEBF}"/>
          </ac:spMkLst>
        </pc:spChg>
      </pc:sldChg>
      <pc:sldChg chg="addSp modSp mod">
        <pc:chgData name="Hugh Hochberg" userId="a3d7e621f19aab82" providerId="LiveId" clId="{12301D23-D003-440D-B829-BD3524342F31}" dt="2024-09-24T19:28:45.371" v="1462" actId="20577"/>
        <pc:sldMkLst>
          <pc:docMk/>
          <pc:sldMk cId="2526453425" sldId="628"/>
        </pc:sldMkLst>
        <pc:spChg chg="add mod">
          <ac:chgData name="Hugh Hochberg" userId="a3d7e621f19aab82" providerId="LiveId" clId="{12301D23-D003-440D-B829-BD3524342F31}" dt="2024-09-24T19:28:45.371" v="1462" actId="20577"/>
          <ac:spMkLst>
            <pc:docMk/>
            <pc:sldMk cId="2526453425" sldId="628"/>
            <ac:spMk id="2" creationId="{97BB5839-0579-FB0F-6EE1-FF6A8422200B}"/>
          </ac:spMkLst>
        </pc:spChg>
        <pc:spChg chg="mod">
          <ac:chgData name="Hugh Hochberg" userId="a3d7e621f19aab82" providerId="LiveId" clId="{12301D23-D003-440D-B829-BD3524342F31}" dt="2024-09-24T19:07:50.978" v="295" actId="1037"/>
          <ac:spMkLst>
            <pc:docMk/>
            <pc:sldMk cId="2526453425" sldId="628"/>
            <ac:spMk id="4" creationId="{F805CB4E-D594-0CC4-647A-85727E20DEBF}"/>
          </ac:spMkLst>
        </pc:spChg>
      </pc:sldChg>
      <pc:sldChg chg="addSp modSp mod">
        <pc:chgData name="Hugh Hochberg" userId="a3d7e621f19aab82" providerId="LiveId" clId="{12301D23-D003-440D-B829-BD3524342F31}" dt="2024-09-24T19:29:02.166" v="1465" actId="20577"/>
        <pc:sldMkLst>
          <pc:docMk/>
          <pc:sldMk cId="4015696816" sldId="629"/>
        </pc:sldMkLst>
        <pc:spChg chg="add mod">
          <ac:chgData name="Hugh Hochberg" userId="a3d7e621f19aab82" providerId="LiveId" clId="{12301D23-D003-440D-B829-BD3524342F31}" dt="2024-09-24T19:29:02.166" v="1465" actId="20577"/>
          <ac:spMkLst>
            <pc:docMk/>
            <pc:sldMk cId="4015696816" sldId="629"/>
            <ac:spMk id="2" creationId="{AFFDCE82-91FC-BE38-63A2-8E8060D3BBFF}"/>
          </ac:spMkLst>
        </pc:spChg>
        <pc:spChg chg="mod">
          <ac:chgData name="Hugh Hochberg" userId="a3d7e621f19aab82" providerId="LiveId" clId="{12301D23-D003-440D-B829-BD3524342F31}" dt="2024-09-24T19:09:08.125" v="317" actId="1035"/>
          <ac:spMkLst>
            <pc:docMk/>
            <pc:sldMk cId="4015696816" sldId="629"/>
            <ac:spMk id="4" creationId="{F805CB4E-D594-0CC4-647A-85727E20DEBF}"/>
          </ac:spMkLst>
        </pc:spChg>
      </pc:sldChg>
      <pc:sldChg chg="addSp modSp mod">
        <pc:chgData name="Hugh Hochberg" userId="a3d7e621f19aab82" providerId="LiveId" clId="{12301D23-D003-440D-B829-BD3524342F31}" dt="2024-09-24T19:29:14.403" v="1468" actId="20577"/>
        <pc:sldMkLst>
          <pc:docMk/>
          <pc:sldMk cId="40546967" sldId="630"/>
        </pc:sldMkLst>
        <pc:spChg chg="add mod">
          <ac:chgData name="Hugh Hochberg" userId="a3d7e621f19aab82" providerId="LiveId" clId="{12301D23-D003-440D-B829-BD3524342F31}" dt="2024-09-24T19:29:14.403" v="1468" actId="20577"/>
          <ac:spMkLst>
            <pc:docMk/>
            <pc:sldMk cId="40546967" sldId="630"/>
            <ac:spMk id="2" creationId="{F4BBA731-A90A-989E-7248-BACE675315B6}"/>
          </ac:spMkLst>
        </pc:spChg>
        <pc:spChg chg="mod">
          <ac:chgData name="Hugh Hochberg" userId="a3d7e621f19aab82" providerId="LiveId" clId="{12301D23-D003-440D-B829-BD3524342F31}" dt="2024-09-24T19:09:22.271" v="321" actId="1036"/>
          <ac:spMkLst>
            <pc:docMk/>
            <pc:sldMk cId="40546967" sldId="630"/>
            <ac:spMk id="4" creationId="{F805CB4E-D594-0CC4-647A-85727E20DEBF}"/>
          </ac:spMkLst>
        </pc:spChg>
      </pc:sldChg>
      <pc:sldChg chg="addSp modSp mod">
        <pc:chgData name="Hugh Hochberg" userId="a3d7e621f19aab82" providerId="LiveId" clId="{12301D23-D003-440D-B829-BD3524342F31}" dt="2024-09-24T19:29:22.968" v="1471" actId="20577"/>
        <pc:sldMkLst>
          <pc:docMk/>
          <pc:sldMk cId="259773310" sldId="631"/>
        </pc:sldMkLst>
        <pc:spChg chg="add mod">
          <ac:chgData name="Hugh Hochberg" userId="a3d7e621f19aab82" providerId="LiveId" clId="{12301D23-D003-440D-B829-BD3524342F31}" dt="2024-09-24T19:29:22.968" v="1471" actId="20577"/>
          <ac:spMkLst>
            <pc:docMk/>
            <pc:sldMk cId="259773310" sldId="631"/>
            <ac:spMk id="2" creationId="{08A32641-8BD4-D501-B638-CD6E8E98CCAD}"/>
          </ac:spMkLst>
        </pc:spChg>
        <pc:spChg chg="mod">
          <ac:chgData name="Hugh Hochberg" userId="a3d7e621f19aab82" providerId="LiveId" clId="{12301D23-D003-440D-B829-BD3524342F31}" dt="2024-09-24T19:10:53.031" v="386" actId="1036"/>
          <ac:spMkLst>
            <pc:docMk/>
            <pc:sldMk cId="259773310" sldId="631"/>
            <ac:spMk id="4" creationId="{F805CB4E-D594-0CC4-647A-85727E20DEBF}"/>
          </ac:spMkLst>
        </pc:spChg>
      </pc:sldChg>
      <pc:sldChg chg="addSp modSp mod">
        <pc:chgData name="Hugh Hochberg" userId="a3d7e621f19aab82" providerId="LiveId" clId="{12301D23-D003-440D-B829-BD3524342F31}" dt="2024-09-24T19:29:30.237" v="1474" actId="20577"/>
        <pc:sldMkLst>
          <pc:docMk/>
          <pc:sldMk cId="1087227257" sldId="632"/>
        </pc:sldMkLst>
        <pc:spChg chg="add mod">
          <ac:chgData name="Hugh Hochberg" userId="a3d7e621f19aab82" providerId="LiveId" clId="{12301D23-D003-440D-B829-BD3524342F31}" dt="2024-09-24T19:29:30.237" v="1474" actId="20577"/>
          <ac:spMkLst>
            <pc:docMk/>
            <pc:sldMk cId="1087227257" sldId="632"/>
            <ac:spMk id="2" creationId="{09AB4414-D40C-C86A-7B57-A233BEFD2F04}"/>
          </ac:spMkLst>
        </pc:spChg>
        <pc:spChg chg="mod">
          <ac:chgData name="Hugh Hochberg" userId="a3d7e621f19aab82" providerId="LiveId" clId="{12301D23-D003-440D-B829-BD3524342F31}" dt="2024-09-24T19:11:40.010" v="430" actId="1037"/>
          <ac:spMkLst>
            <pc:docMk/>
            <pc:sldMk cId="1087227257" sldId="632"/>
            <ac:spMk id="4" creationId="{F805CB4E-D594-0CC4-647A-85727E20DEBF}"/>
          </ac:spMkLst>
        </pc:spChg>
      </pc:sldChg>
      <pc:sldChg chg="addSp modSp add mod">
        <pc:chgData name="Hugh Hochberg" userId="a3d7e621f19aab82" providerId="LiveId" clId="{12301D23-D003-440D-B829-BD3524342F31}" dt="2024-09-24T22:32:33.813" v="1504" actId="20577"/>
        <pc:sldMkLst>
          <pc:docMk/>
          <pc:sldMk cId="2166691042" sldId="633"/>
        </pc:sldMkLst>
        <pc:spChg chg="add mod">
          <ac:chgData name="Hugh Hochberg" userId="a3d7e621f19aab82" providerId="LiveId" clId="{12301D23-D003-440D-B829-BD3524342F31}" dt="2024-09-24T22:32:33.813" v="1504" actId="20577"/>
          <ac:spMkLst>
            <pc:docMk/>
            <pc:sldMk cId="2166691042" sldId="633"/>
            <ac:spMk id="2" creationId="{E63CFF75-DA2D-73C2-4921-490CE39439DB}"/>
          </ac:spMkLst>
        </pc:spChg>
        <pc:spChg chg="mod">
          <ac:chgData name="Hugh Hochberg" userId="a3d7e621f19aab82" providerId="LiveId" clId="{12301D23-D003-440D-B829-BD3524342F31}" dt="2024-09-24T19:07:31.669" v="288" actId="1037"/>
          <ac:spMkLst>
            <pc:docMk/>
            <pc:sldMk cId="2166691042" sldId="633"/>
            <ac:spMk id="4" creationId="{F805CB4E-D594-0CC4-647A-85727E20DEBF}"/>
          </ac:spMkLst>
        </pc:spChg>
      </pc:sldChg>
      <pc:sldChg chg="addSp delSp modSp add mod">
        <pc:chgData name="Hugh Hochberg" userId="a3d7e621f19aab82" providerId="LiveId" clId="{12301D23-D003-440D-B829-BD3524342F31}" dt="2024-09-24T19:27:14.502" v="1233" actId="20577"/>
        <pc:sldMkLst>
          <pc:docMk/>
          <pc:sldMk cId="2269868286" sldId="634"/>
        </pc:sldMkLst>
        <pc:spChg chg="mod">
          <ac:chgData name="Hugh Hochberg" userId="a3d7e621f19aab82" providerId="LiveId" clId="{12301D23-D003-440D-B829-BD3524342F31}" dt="2024-09-24T19:23:10.540" v="1158" actId="20577"/>
          <ac:spMkLst>
            <pc:docMk/>
            <pc:sldMk cId="2269868286" sldId="634"/>
            <ac:spMk id="4" creationId="{F805CB4E-D594-0CC4-647A-85727E20DEBF}"/>
          </ac:spMkLst>
        </pc:spChg>
        <pc:spChg chg="add mod">
          <ac:chgData name="Hugh Hochberg" userId="a3d7e621f19aab82" providerId="LiveId" clId="{12301D23-D003-440D-B829-BD3524342F31}" dt="2024-09-24T19:27:14.502" v="1233" actId="20577"/>
          <ac:spMkLst>
            <pc:docMk/>
            <pc:sldMk cId="2269868286" sldId="634"/>
            <ac:spMk id="10" creationId="{B9FF7D07-145B-1CCD-5944-A474D244A28F}"/>
          </ac:spMkLst>
        </pc:spChg>
        <pc:grpChg chg="del mod">
          <ac:chgData name="Hugh Hochberg" userId="a3d7e621f19aab82" providerId="LiveId" clId="{12301D23-D003-440D-B829-BD3524342F31}" dt="2024-09-24T19:24:01.998" v="1166"/>
          <ac:grpSpMkLst>
            <pc:docMk/>
            <pc:sldMk cId="2269868286" sldId="634"/>
            <ac:grpSpMk id="6" creationId="{F83EBDA1-07A0-E4A8-D5CB-9B3953165EA4}"/>
          </ac:grpSpMkLst>
        </pc:grpChg>
        <pc:grpChg chg="del mod">
          <ac:chgData name="Hugh Hochberg" userId="a3d7e621f19aab82" providerId="LiveId" clId="{12301D23-D003-440D-B829-BD3524342F31}" dt="2024-09-24T19:24:05.606" v="1169"/>
          <ac:grpSpMkLst>
            <pc:docMk/>
            <pc:sldMk cId="2269868286" sldId="634"/>
            <ac:grpSpMk id="9" creationId="{D111E96A-0DBB-0C83-F86F-EA4CBDF55E60}"/>
          </ac:grpSpMkLst>
        </pc:grpChg>
        <pc:inkChg chg="add del">
          <ac:chgData name="Hugh Hochberg" userId="a3d7e621f19aab82" providerId="LiveId" clId="{12301D23-D003-440D-B829-BD3524342F31}" dt="2024-09-24T19:23:43.659" v="1160"/>
          <ac:inkMkLst>
            <pc:docMk/>
            <pc:sldMk cId="2269868286" sldId="634"/>
            <ac:inkMk id="2" creationId="{56D546E0-482F-B4C2-C743-E4E873E77FB2}"/>
          </ac:inkMkLst>
        </pc:inkChg>
        <pc:inkChg chg="add del mod">
          <ac:chgData name="Hugh Hochberg" userId="a3d7e621f19aab82" providerId="LiveId" clId="{12301D23-D003-440D-B829-BD3524342F31}" dt="2024-09-24T19:24:05.606" v="1170"/>
          <ac:inkMkLst>
            <pc:docMk/>
            <pc:sldMk cId="2269868286" sldId="634"/>
            <ac:inkMk id="3" creationId="{FFE66C98-ED88-DED4-525F-D87DECA8E653}"/>
          </ac:inkMkLst>
        </pc:inkChg>
        <pc:inkChg chg="add del mod">
          <ac:chgData name="Hugh Hochberg" userId="a3d7e621f19aab82" providerId="LiveId" clId="{12301D23-D003-440D-B829-BD3524342F31}" dt="2024-09-24T19:24:05.606" v="1168"/>
          <ac:inkMkLst>
            <pc:docMk/>
            <pc:sldMk cId="2269868286" sldId="634"/>
            <ac:inkMk id="5" creationId="{710F6E92-564D-0B0D-A895-90281EFBC279}"/>
          </ac:inkMkLst>
        </pc:inkChg>
        <pc:inkChg chg="add del mod">
          <ac:chgData name="Hugh Hochberg" userId="a3d7e621f19aab82" providerId="LiveId" clId="{12301D23-D003-440D-B829-BD3524342F31}" dt="2024-09-24T19:24:03.381" v="1167"/>
          <ac:inkMkLst>
            <pc:docMk/>
            <pc:sldMk cId="2269868286" sldId="634"/>
            <ac:inkMk id="7" creationId="{29FC953C-4DCE-153D-752A-C9F7CE73DA55}"/>
          </ac:inkMkLst>
        </pc:inkChg>
        <pc:inkChg chg="add del mod">
          <ac:chgData name="Hugh Hochberg" userId="a3d7e621f19aab82" providerId="LiveId" clId="{12301D23-D003-440D-B829-BD3524342F31}" dt="2024-09-24T19:24:05.606" v="1169"/>
          <ac:inkMkLst>
            <pc:docMk/>
            <pc:sldMk cId="2269868286" sldId="634"/>
            <ac:inkMk id="8" creationId="{EC346C0A-9CB5-DDA7-950F-99D3558B64F2}"/>
          </ac:inkMkLst>
        </pc:inkChg>
      </pc:sldChg>
    </pc:docChg>
  </pc:docChgLst>
  <pc:docChgLst>
    <pc:chgData name="Hugh Hochberg" userId="a3d7e621f19aab82" providerId="LiveId" clId="{2FE8CEC2-63CF-47AD-8D0C-80D5A3E796A9}"/>
    <pc:docChg chg="undo custSel modSld">
      <pc:chgData name="Hugh Hochberg" userId="a3d7e621f19aab82" providerId="LiveId" clId="{2FE8CEC2-63CF-47AD-8D0C-80D5A3E796A9}" dt="2024-09-25T17:26:27.784" v="3" actId="1076"/>
      <pc:docMkLst>
        <pc:docMk/>
      </pc:docMkLst>
      <pc:sldChg chg="modSp mod">
        <pc:chgData name="Hugh Hochberg" userId="a3d7e621f19aab82" providerId="LiveId" clId="{2FE8CEC2-63CF-47AD-8D0C-80D5A3E796A9}" dt="2024-09-25T17:26:27.784" v="3" actId="1076"/>
        <pc:sldMkLst>
          <pc:docMk/>
          <pc:sldMk cId="2526453425" sldId="628"/>
        </pc:sldMkLst>
        <pc:spChg chg="mod">
          <ac:chgData name="Hugh Hochberg" userId="a3d7e621f19aab82" providerId="LiveId" clId="{2FE8CEC2-63CF-47AD-8D0C-80D5A3E796A9}" dt="2024-09-25T17:26:27.784" v="3" actId="1076"/>
          <ac:spMkLst>
            <pc:docMk/>
            <pc:sldMk cId="2526453425" sldId="628"/>
            <ac:spMk id="4" creationId="{F805CB4E-D594-0CC4-647A-85727E20DEBF}"/>
          </ac:spMkLst>
        </pc:spChg>
      </pc:sldChg>
    </pc:docChg>
  </pc:docChgLst>
  <pc:docChgLst>
    <pc:chgData name="Hugh Hochberg" userId="a3d7e621f19aab82" providerId="LiveId" clId="{ADA233CB-2CD7-41A9-A313-CA749F2F1ADC}"/>
    <pc:docChg chg="addSld delSld modSld modSection">
      <pc:chgData name="Hugh Hochberg" userId="a3d7e621f19aab82" providerId="LiveId" clId="{ADA233CB-2CD7-41A9-A313-CA749F2F1ADC}" dt="2024-09-25T15:32:51.293" v="140" actId="47"/>
      <pc:docMkLst>
        <pc:docMk/>
      </pc:docMkLst>
      <pc:sldChg chg="modSp mod">
        <pc:chgData name="Hugh Hochberg" userId="a3d7e621f19aab82" providerId="LiveId" clId="{ADA233CB-2CD7-41A9-A313-CA749F2F1ADC}" dt="2024-09-25T15:24:13.240" v="25" actId="6549"/>
        <pc:sldMkLst>
          <pc:docMk/>
          <pc:sldMk cId="1697467984" sldId="621"/>
        </pc:sldMkLst>
        <pc:spChg chg="mod">
          <ac:chgData name="Hugh Hochberg" userId="a3d7e621f19aab82" providerId="LiveId" clId="{ADA233CB-2CD7-41A9-A313-CA749F2F1ADC}" dt="2024-09-25T15:24:13.240" v="25" actId="6549"/>
          <ac:spMkLst>
            <pc:docMk/>
            <pc:sldMk cId="1697467984" sldId="621"/>
            <ac:spMk id="4" creationId="{F805CB4E-D594-0CC4-647A-85727E20DEBF}"/>
          </ac:spMkLst>
        </pc:spChg>
      </pc:sldChg>
      <pc:sldChg chg="modSp mod">
        <pc:chgData name="Hugh Hochberg" userId="a3d7e621f19aab82" providerId="LiveId" clId="{ADA233CB-2CD7-41A9-A313-CA749F2F1ADC}" dt="2024-09-25T15:27:30.382" v="35" actId="13926"/>
        <pc:sldMkLst>
          <pc:docMk/>
          <pc:sldMk cId="2526453425" sldId="628"/>
        </pc:sldMkLst>
        <pc:spChg chg="mod">
          <ac:chgData name="Hugh Hochberg" userId="a3d7e621f19aab82" providerId="LiveId" clId="{ADA233CB-2CD7-41A9-A313-CA749F2F1ADC}" dt="2024-09-25T15:27:30.382" v="35" actId="13926"/>
          <ac:spMkLst>
            <pc:docMk/>
            <pc:sldMk cId="2526453425" sldId="628"/>
            <ac:spMk id="4" creationId="{F805CB4E-D594-0CC4-647A-85727E20DEBF}"/>
          </ac:spMkLst>
        </pc:spChg>
      </pc:sldChg>
      <pc:sldChg chg="modSp mod">
        <pc:chgData name="Hugh Hochberg" userId="a3d7e621f19aab82" providerId="LiveId" clId="{ADA233CB-2CD7-41A9-A313-CA749F2F1ADC}" dt="2024-09-25T15:28:00.915" v="39" actId="13926"/>
        <pc:sldMkLst>
          <pc:docMk/>
          <pc:sldMk cId="4015696816" sldId="629"/>
        </pc:sldMkLst>
        <pc:spChg chg="mod">
          <ac:chgData name="Hugh Hochberg" userId="a3d7e621f19aab82" providerId="LiveId" clId="{ADA233CB-2CD7-41A9-A313-CA749F2F1ADC}" dt="2024-09-25T15:28:00.915" v="39" actId="13926"/>
          <ac:spMkLst>
            <pc:docMk/>
            <pc:sldMk cId="4015696816" sldId="629"/>
            <ac:spMk id="4" creationId="{F805CB4E-D594-0CC4-647A-85727E20DEBF}"/>
          </ac:spMkLst>
        </pc:spChg>
      </pc:sldChg>
      <pc:sldChg chg="modSp mod">
        <pc:chgData name="Hugh Hochberg" userId="a3d7e621f19aab82" providerId="LiveId" clId="{ADA233CB-2CD7-41A9-A313-CA749F2F1ADC}" dt="2024-09-25T15:28:22.122" v="43" actId="13926"/>
        <pc:sldMkLst>
          <pc:docMk/>
          <pc:sldMk cId="40546967" sldId="630"/>
        </pc:sldMkLst>
        <pc:spChg chg="mod">
          <ac:chgData name="Hugh Hochberg" userId="a3d7e621f19aab82" providerId="LiveId" clId="{ADA233CB-2CD7-41A9-A313-CA749F2F1ADC}" dt="2024-09-25T15:28:22.122" v="43" actId="13926"/>
          <ac:spMkLst>
            <pc:docMk/>
            <pc:sldMk cId="40546967" sldId="630"/>
            <ac:spMk id="4" creationId="{F805CB4E-D594-0CC4-647A-85727E20DEBF}"/>
          </ac:spMkLst>
        </pc:spChg>
      </pc:sldChg>
      <pc:sldChg chg="modSp mod">
        <pc:chgData name="Hugh Hochberg" userId="a3d7e621f19aab82" providerId="LiveId" clId="{ADA233CB-2CD7-41A9-A313-CA749F2F1ADC}" dt="2024-09-25T15:29:03.536" v="48" actId="13926"/>
        <pc:sldMkLst>
          <pc:docMk/>
          <pc:sldMk cId="259773310" sldId="631"/>
        </pc:sldMkLst>
        <pc:spChg chg="mod">
          <ac:chgData name="Hugh Hochberg" userId="a3d7e621f19aab82" providerId="LiveId" clId="{ADA233CB-2CD7-41A9-A313-CA749F2F1ADC}" dt="2024-09-25T15:29:03.536" v="48" actId="13926"/>
          <ac:spMkLst>
            <pc:docMk/>
            <pc:sldMk cId="259773310" sldId="631"/>
            <ac:spMk id="4" creationId="{F805CB4E-D594-0CC4-647A-85727E20DEBF}"/>
          </ac:spMkLst>
        </pc:spChg>
      </pc:sldChg>
      <pc:sldChg chg="del">
        <pc:chgData name="Hugh Hochberg" userId="a3d7e621f19aab82" providerId="LiveId" clId="{ADA233CB-2CD7-41A9-A313-CA749F2F1ADC}" dt="2024-09-25T15:32:36.490" v="139" actId="47"/>
        <pc:sldMkLst>
          <pc:docMk/>
          <pc:sldMk cId="1087227257" sldId="632"/>
        </pc:sldMkLst>
      </pc:sldChg>
      <pc:sldChg chg="modSp mod">
        <pc:chgData name="Hugh Hochberg" userId="a3d7e621f19aab82" providerId="LiveId" clId="{ADA233CB-2CD7-41A9-A313-CA749F2F1ADC}" dt="2024-09-25T15:26:18.226" v="31" actId="13926"/>
        <pc:sldMkLst>
          <pc:docMk/>
          <pc:sldMk cId="2166691042" sldId="633"/>
        </pc:sldMkLst>
        <pc:spChg chg="mod">
          <ac:chgData name="Hugh Hochberg" userId="a3d7e621f19aab82" providerId="LiveId" clId="{ADA233CB-2CD7-41A9-A313-CA749F2F1ADC}" dt="2024-09-25T15:26:18.226" v="31" actId="13926"/>
          <ac:spMkLst>
            <pc:docMk/>
            <pc:sldMk cId="2166691042" sldId="633"/>
            <ac:spMk id="4" creationId="{F805CB4E-D594-0CC4-647A-85727E20DEBF}"/>
          </ac:spMkLst>
        </pc:spChg>
      </pc:sldChg>
      <pc:sldChg chg="add del">
        <pc:chgData name="Hugh Hochberg" userId="a3d7e621f19aab82" providerId="LiveId" clId="{ADA233CB-2CD7-41A9-A313-CA749F2F1ADC}" dt="2024-09-25T15:32:51.293" v="140" actId="47"/>
        <pc:sldMkLst>
          <pc:docMk/>
          <pc:sldMk cId="2131968813" sldId="1892"/>
        </pc:sldMkLst>
      </pc:sldChg>
      <pc:sldChg chg="add del">
        <pc:chgData name="Hugh Hochberg" userId="a3d7e621f19aab82" providerId="LiveId" clId="{ADA233CB-2CD7-41A9-A313-CA749F2F1ADC}" dt="2024-09-25T15:32:51.293" v="140" actId="47"/>
        <pc:sldMkLst>
          <pc:docMk/>
          <pc:sldMk cId="3965977653" sldId="1930"/>
        </pc:sldMkLst>
      </pc:sldChg>
      <pc:sldChg chg="add del">
        <pc:chgData name="Hugh Hochberg" userId="a3d7e621f19aab82" providerId="LiveId" clId="{ADA233CB-2CD7-41A9-A313-CA749F2F1ADC}" dt="2024-09-25T15:32:51.293" v="140" actId="47"/>
        <pc:sldMkLst>
          <pc:docMk/>
          <pc:sldMk cId="981908024" sldId="1941"/>
        </pc:sldMkLst>
      </pc:sldChg>
      <pc:sldChg chg="modSp add mod">
        <pc:chgData name="Hugh Hochberg" userId="a3d7e621f19aab82" providerId="LiveId" clId="{ADA233CB-2CD7-41A9-A313-CA749F2F1ADC}" dt="2024-09-25T15:31:26.120" v="138" actId="20577"/>
        <pc:sldMkLst>
          <pc:docMk/>
          <pc:sldMk cId="1709804406" sldId="1942"/>
        </pc:sldMkLst>
        <pc:spChg chg="mod">
          <ac:chgData name="Hugh Hochberg" userId="a3d7e621f19aab82" providerId="LiveId" clId="{ADA233CB-2CD7-41A9-A313-CA749F2F1ADC}" dt="2024-09-25T15:29:15.391" v="51" actId="20577"/>
          <ac:spMkLst>
            <pc:docMk/>
            <pc:sldMk cId="1709804406" sldId="1942"/>
            <ac:spMk id="2" creationId="{08A32641-8BD4-D501-B638-CD6E8E98CCAD}"/>
          </ac:spMkLst>
        </pc:spChg>
        <pc:spChg chg="mod">
          <ac:chgData name="Hugh Hochberg" userId="a3d7e621f19aab82" providerId="LiveId" clId="{ADA233CB-2CD7-41A9-A313-CA749F2F1ADC}" dt="2024-09-25T15:31:26.120" v="138" actId="20577"/>
          <ac:spMkLst>
            <pc:docMk/>
            <pc:sldMk cId="1709804406" sldId="1942"/>
            <ac:spMk id="4" creationId="{F805CB4E-D594-0CC4-647A-85727E20DEB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048" y="0"/>
            <a:ext cx="12188952" cy="6858000"/>
            <a:chOff x="3048" y="0"/>
            <a:chExt cx="12188952" cy="6858000"/>
          </a:xfrm>
        </p:grpSpPr>
        <p:sp>
          <p:nvSpPr>
            <p:cNvPr id="4" name="Rectangle 3"/>
            <p:cNvSpPr/>
            <p:nvPr/>
          </p:nvSpPr>
          <p:spPr>
            <a:xfrm>
              <a:off x="3048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74798" y="3537161"/>
              <a:ext cx="9144001" cy="196717"/>
              <a:chOff x="1523999" y="4379129"/>
              <a:chExt cx="9144001" cy="196717"/>
            </a:xfrm>
          </p:grpSpPr>
          <p:sp>
            <p:nvSpPr>
              <p:cNvPr id="19" name="Rectangle 18" descr="Gold bar"/>
              <p:cNvSpPr>
                <a:spLocks noChangeArrowheads="1"/>
              </p:cNvSpPr>
              <p:nvPr/>
            </p:nvSpPr>
            <p:spPr bwMode="auto">
              <a:xfrm rot="16200000" flipH="1">
                <a:off x="2949872" y="2953256"/>
                <a:ext cx="196717" cy="3048463"/>
              </a:xfrm>
              <a:prstGeom prst="rect">
                <a:avLst/>
              </a:prstGeom>
              <a:solidFill>
                <a:schemeClr val="accent4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 descr="Orange bar"/>
              <p:cNvSpPr>
                <a:spLocks noChangeArrowheads="1"/>
              </p:cNvSpPr>
              <p:nvPr/>
            </p:nvSpPr>
            <p:spPr bwMode="auto">
              <a:xfrm rot="16200000" flipH="1">
                <a:off x="5998335" y="2953256"/>
                <a:ext cx="196717" cy="30484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 descr="Slate bar"/>
              <p:cNvSpPr>
                <a:spLocks noChangeArrowheads="1"/>
              </p:cNvSpPr>
              <p:nvPr/>
            </p:nvSpPr>
            <p:spPr bwMode="auto">
              <a:xfrm rot="16200000" flipH="1">
                <a:off x="9045410" y="2953256"/>
                <a:ext cx="196717" cy="3048463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261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5DE3B5DE-687E-4601-9C25-48F7ABE0D7C5}" type="datetime1">
              <a:rPr lang="en-US" smtClean="0"/>
              <a:t>9/25/2024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71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BFD467DE-D084-42AA-B27F-22F6084CB8BB}" type="datetime1">
              <a:rPr lang="en-US" smtClean="0"/>
              <a:t>9/25/2024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9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3782E027-C2A0-4932-A761-986BAD82B671}" type="datetime1">
              <a:rPr lang="en-US" smtClean="0"/>
              <a:t>9/25/2024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66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96AC42F1-294F-4AFB-8F78-2EF579F09459}" type="datetime1">
              <a:rPr lang="en-US" smtClean="0"/>
              <a:t>9/25/2024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81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580A6EB-69F5-4723-B5E3-A6D9E36A957A}" type="datetime1">
              <a:rPr lang="en-US" smtClean="0"/>
              <a:t>9/25/2024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49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0FB02ED0-9CAE-481B-8D1D-B242F0282967}" type="datetime1">
              <a:rPr lang="en-US" smtClean="0"/>
              <a:t>9/25/2024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50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4696AB3F-7B84-45BD-A122-497866A73F4B}" type="datetime1">
              <a:rPr lang="en-US" smtClean="0"/>
              <a:t>9/25/2024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60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395E536-1457-4CE4-8497-197239F05587}" type="datetime1">
              <a:rPr lang="en-US" smtClean="0"/>
              <a:t>9/25/2024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35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A4AF2F65-2726-4707-A7A6-DE21D14E80C5}" type="datetime1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93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FA85564-6B99-4FC4-9CE3-22E750398B2E}" type="datetime1">
              <a:rPr lang="en-US" smtClean="0"/>
              <a:t>9/25/2024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41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2BCD2BEA-7F40-407D-B082-13022E8B2C99}" type="datetime1">
              <a:rPr lang="en-US" smtClean="0"/>
              <a:t>9/25/2024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33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6488" y="-6"/>
            <a:ext cx="12195440" cy="6858006"/>
            <a:chOff x="-9216" y="-5"/>
            <a:chExt cx="12195440" cy="6858006"/>
          </a:xfrm>
        </p:grpSpPr>
        <p:sp>
          <p:nvSpPr>
            <p:cNvPr id="26" name="Rectangle 25"/>
            <p:cNvSpPr/>
            <p:nvPr/>
          </p:nvSpPr>
          <p:spPr>
            <a:xfrm>
              <a:off x="-2728" y="1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-9216" y="-5"/>
              <a:ext cx="722912" cy="6858000"/>
              <a:chOff x="-9216" y="-5"/>
              <a:chExt cx="722912" cy="685800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-9216" y="-5"/>
                <a:ext cx="649516" cy="6858000"/>
                <a:chOff x="6046218" y="-936481"/>
                <a:chExt cx="223582" cy="9144001"/>
              </a:xfrm>
            </p:grpSpPr>
            <p:sp>
              <p:nvSpPr>
                <p:cNvPr id="46" name="Rectangle 45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6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6218" y="2110578"/>
                  <a:ext cx="223582" cy="3048463"/>
                </a:xfrm>
                <a:prstGeom prst="rect">
                  <a:avLst/>
                </a:prstGeom>
                <a:solidFill>
                  <a:schemeClr val="accent5"/>
                </a:solidFill>
                <a:ln w="9525">
                  <a:solidFill>
                    <a:schemeClr val="accent5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7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solidFill>
                  <a:schemeClr val="accent4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53050" y="1"/>
                <a:ext cx="160646" cy="6857994"/>
                <a:chOff x="6031186" y="-936473"/>
                <a:chExt cx="213971" cy="9143993"/>
              </a:xfrm>
            </p:grpSpPr>
            <p:sp>
              <p:nvSpPr>
                <p:cNvPr id="43" name="Rectangle 42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lvl="0" algn="ctr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43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73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Rectangle 44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31186" y="2110586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646782" y="-5"/>
                <a:ext cx="45719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CA734DBA-6852-4C6A-AB8B-E28C0C52CB53}" type="datetime1">
              <a:rPr lang="en-US" smtClean="0"/>
              <a:t>9/25/2024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8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526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hhochberg@coxegroup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Financial Models</a:t>
            </a:r>
            <a:br>
              <a:rPr lang="en-US" sz="4000"/>
            </a:br>
            <a:r>
              <a:rPr lang="en-US" sz="4000"/>
              <a:t>of Successful Firms</a:t>
            </a:r>
            <a:br>
              <a:rPr lang="en-US" sz="4000"/>
            </a:br>
            <a:r>
              <a:rPr lang="en-US" sz="4000"/>
              <a:t>of Varying Profiles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5441255"/>
            <a:ext cx="5334000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>
                <a:solidFill>
                  <a:srgbClr val="0070C0"/>
                </a:solidFill>
                <a:latin typeface="Century Gothic" panose="020B0502020202020204"/>
              </a:rPr>
              <a:t>AIA Trust Webinar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September </a:t>
            </a:r>
            <a:r>
              <a:rPr lang="en-US" sz="2000" b="1">
                <a:solidFill>
                  <a:srgbClr val="0070C0"/>
                </a:solidFill>
                <a:latin typeface="Century Gothic" panose="020B0502020202020204"/>
              </a:rPr>
              <a:t>25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, 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© Hugh Hochberg, The Coxe Group Inc. 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D69943-EA32-4E4C-8DD5-DAF46AB752AF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04465" y="4865716"/>
            <a:ext cx="1360083" cy="133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6948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05CB4E-D594-0CC4-647A-85727E20DEBF}"/>
              </a:ext>
            </a:extLst>
          </p:cNvPr>
          <p:cNvSpPr txBox="1"/>
          <p:nvPr/>
        </p:nvSpPr>
        <p:spPr>
          <a:xfrm>
            <a:off x="625928" y="952503"/>
            <a:ext cx="11549743" cy="5459893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600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	</a:t>
            </a:r>
            <a:r>
              <a:rPr lang="en-US" sz="1400" b="1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Industry	K-12	Multi-Family	Higher Ed	K-12	Museums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	Average	Open	Work Force	Elite	Long-Term	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		Competition			Relationships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endParaRPr lang="en-US" sz="1400" b="1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</a:endParaRP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Direct Labor Factor (DL)	1.00	1.00	1.00	1.00	1.00	1.00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highlight>
                  <a:srgbClr val="00FFFF"/>
                </a:highlight>
              </a:rPr>
              <a:t>Direct Labor Multiplier (DLM)	3.00	2.80	2.80	3.20	3.50	3.60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Net Revenue Factor (NR=DL x DLM) 	3.00	2.80	2.80	3.20	3.50	3.60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Net Revenue/Person (NR/#P)	$170K	$180K	$160K	$195K	$280K	$240K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Indirect Labor Factor (IL)	0.50	0.40	0.40	0.60	0.40	0.60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Total Labor Factor (TL)	1.50	1.40	1.40	1.60	1.40	1.60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highlight>
                  <a:srgbClr val="00FFFF"/>
                </a:highlight>
              </a:rPr>
              <a:t>Net Revenue Factor (NR=DL x DLM) 	2.00	2.00	2.00	2.00	2.50	2.25	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Average Salary/Person	$85K	$90K	$80K	$97.5K	$112K	$107K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highlight>
                  <a:srgbClr val="00FFFF"/>
                </a:highlight>
              </a:rPr>
              <a:t>Utilization (U=DL/TL)	 0.67	0.71	0.71	0.63	0.71	0.63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Indirect Non-Labor Fact (INL)	1.00	0.90	1.00	1.00	0.80	1.00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Overhead (OHD = IL + INL)	1.50	1.30	1.40	1.60	1.20	1.60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Total Cost Factor (TC)	2.50	2.30	2.40	2.60	2.20	2.60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highlight>
                  <a:srgbClr val="00FFFF"/>
                </a:highlight>
              </a:rPr>
              <a:t>Operating Profit Factor (OPF=NR-TC) 	0.50	0.50	0.40	0.60	1.30	1.00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highlight>
                  <a:srgbClr val="00FFFF"/>
                </a:highlight>
              </a:rPr>
              <a:t>Profitability (OPF/NR)	0.17	0.18	0.14	0.19	0.37	0.28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A32641-8BD4-D501-B638-CD6E8E98CCAD}"/>
              </a:ext>
            </a:extLst>
          </p:cNvPr>
          <p:cNvSpPr txBox="1"/>
          <p:nvPr/>
        </p:nvSpPr>
        <p:spPr>
          <a:xfrm>
            <a:off x="801858" y="211015"/>
            <a:ext cx="10764214" cy="461665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Market Sector and Firm Profile Comparisons – slide 5 of 5</a:t>
            </a:r>
          </a:p>
        </p:txBody>
      </p:sp>
    </p:spTree>
    <p:extLst>
      <p:ext uri="{BB962C8B-B14F-4D97-AF65-F5344CB8AC3E}">
        <p14:creationId xmlns:p14="http://schemas.microsoft.com/office/powerpoint/2010/main" val="1709804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05CB4E-D594-0CC4-647A-85727E20DEBF}"/>
              </a:ext>
            </a:extLst>
          </p:cNvPr>
          <p:cNvSpPr txBox="1"/>
          <p:nvPr/>
        </p:nvSpPr>
        <p:spPr>
          <a:xfrm>
            <a:off x="642257" y="272143"/>
            <a:ext cx="11549743" cy="2682786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Bef>
                <a:spcPts val="600"/>
              </a:spcBef>
              <a:tabLst>
                <a:tab pos="3200400" algn="ctr"/>
                <a:tab pos="4572000" algn="ctr"/>
                <a:tab pos="5943600" algn="ctr"/>
                <a:tab pos="7315200" algn="ctr"/>
                <a:tab pos="8632825" algn="ctr"/>
                <a:tab pos="10058400" algn="ctr"/>
              </a:tabLst>
            </a:pPr>
            <a:r>
              <a:rPr lang="en-US" sz="1600" b="1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Conclusions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3200400" algn="ctr"/>
                <a:tab pos="4572000" algn="ctr"/>
                <a:tab pos="5943600" algn="ctr"/>
                <a:tab pos="7315200" algn="ctr"/>
                <a:tab pos="8632825" algn="ctr"/>
                <a:tab pos="10058400" algn="ctr"/>
              </a:tabLst>
            </a:pPr>
            <a:endParaRPr lang="en-US" sz="1600" b="1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</a:endParaRPr>
          </a:p>
          <a:p>
            <a:pPr marL="342900" indent="-342900">
              <a:lnSpc>
                <a:spcPts val="1600"/>
              </a:lnSpc>
              <a:spcBef>
                <a:spcPts val="600"/>
              </a:spcBef>
              <a:buAutoNum type="arabicPeriod"/>
              <a:tabLst>
                <a:tab pos="457200" algn="l"/>
              </a:tabLst>
            </a:pP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We can learn a lot about a firm from its financial profile.</a:t>
            </a:r>
          </a:p>
          <a:p>
            <a:pPr marL="342900" indent="-342900">
              <a:lnSpc>
                <a:spcPts val="1600"/>
              </a:lnSpc>
              <a:spcBef>
                <a:spcPts val="600"/>
              </a:spcBef>
              <a:buAutoNum type="arabicPeriod"/>
              <a:tabLst>
                <a:tab pos="457200" algn="l"/>
              </a:tabLst>
            </a:pP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Industry averages don’t widely apply to all firms.  They </a:t>
            </a:r>
            <a:r>
              <a:rPr lang="en-US" sz="1600" b="1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do</a:t>
            </a: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 provide a point of departure.</a:t>
            </a:r>
          </a:p>
          <a:p>
            <a:pPr marL="342900" indent="-342900">
              <a:lnSpc>
                <a:spcPts val="1600"/>
              </a:lnSpc>
              <a:spcBef>
                <a:spcPts val="600"/>
              </a:spcBef>
              <a:buAutoNum type="arabicPeriod"/>
              <a:tabLst>
                <a:tab pos="457200" algn="l"/>
              </a:tabLst>
            </a:pP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The higher the clients’ perception of value, the higher the fee (evidenced through the Direct Labor Multiplier).</a:t>
            </a:r>
          </a:p>
          <a:p>
            <a:pPr marL="342900" indent="-342900">
              <a:lnSpc>
                <a:spcPts val="1600"/>
              </a:lnSpc>
              <a:spcBef>
                <a:spcPts val="600"/>
              </a:spcBef>
              <a:buAutoNum type="arabicPeriod"/>
              <a:tabLst>
                <a:tab pos="457200" algn="l"/>
              </a:tabLst>
            </a:pP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Emphasis on </a:t>
            </a:r>
            <a:r>
              <a:rPr lang="en-US" sz="1600" b="1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utilization</a:t>
            </a: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 as </a:t>
            </a:r>
            <a:r>
              <a:rPr lang="en-US" sz="1600" b="1" u="sng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the</a:t>
            </a: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 key indicator is misguided, since data show no correlation between utilization and profitability.</a:t>
            </a:r>
          </a:p>
          <a:p>
            <a:pPr marL="342900" indent="-342900">
              <a:lnSpc>
                <a:spcPts val="1600"/>
              </a:lnSpc>
              <a:spcBef>
                <a:spcPts val="600"/>
              </a:spcBef>
              <a:buAutoNum type="arabicPeriod"/>
              <a:tabLst>
                <a:tab pos="457200" algn="l"/>
              </a:tabLst>
            </a:pP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Long-term relationships result in higher multipliers even at lower fees due to increased efficiency in working with the same client on similar project typologies.</a:t>
            </a:r>
          </a:p>
          <a:p>
            <a:pPr marL="342900" indent="-342900">
              <a:lnSpc>
                <a:spcPts val="1600"/>
              </a:lnSpc>
              <a:spcBef>
                <a:spcPts val="600"/>
              </a:spcBef>
              <a:buAutoNum type="arabicPeriod"/>
              <a:tabLst>
                <a:tab pos="457200" algn="l"/>
              </a:tabLst>
            </a:pP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Strong relationships reduce tendencies by clients to seek competitive fees from other firms.</a:t>
            </a:r>
          </a:p>
        </p:txBody>
      </p:sp>
    </p:spTree>
    <p:extLst>
      <p:ext uri="{BB962C8B-B14F-4D97-AF65-F5344CB8AC3E}">
        <p14:creationId xmlns:p14="http://schemas.microsoft.com/office/powerpoint/2010/main" val="3083976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Financial Models</a:t>
            </a:r>
            <a:br>
              <a:rPr lang="en-US" sz="4000"/>
            </a:br>
            <a:r>
              <a:rPr lang="en-US" sz="4000"/>
              <a:t>of Successful Firms</a:t>
            </a:r>
            <a:br>
              <a:rPr lang="en-US" sz="4000"/>
            </a:br>
            <a:r>
              <a:rPr lang="en-US" sz="4000"/>
              <a:t>of Varying Profiles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5441255"/>
            <a:ext cx="5334000" cy="10464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/>
                <a:hlinkClick r:id="rId2"/>
              </a:rPr>
              <a:t>hhochberg</a:t>
            </a:r>
            <a:r>
              <a:rPr lang="en-US" sz="1600" b="1">
                <a:solidFill>
                  <a:srgbClr val="0070C0"/>
                </a:solidFill>
                <a:latin typeface="Century Gothic" panose="020B0502020202020204"/>
                <a:hlinkClick r:id="rId2"/>
              </a:rPr>
              <a:t>@coxegroup.com</a:t>
            </a:r>
            <a:endParaRPr lang="en-US" sz="1600" b="1">
              <a:solidFill>
                <a:srgbClr val="0070C0"/>
              </a:solidFill>
              <a:latin typeface="Century Gothic" panose="020B0502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206 399-8610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© Hugh Hochberg, The Coxe Group Inc. 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D69943-EA32-4E4C-8DD5-DAF46AB752AF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04465" y="4865716"/>
            <a:ext cx="1360083" cy="1330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5818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05CB4E-D594-0CC4-647A-85727E20DEBF}"/>
              </a:ext>
            </a:extLst>
          </p:cNvPr>
          <p:cNvSpPr txBox="1"/>
          <p:nvPr/>
        </p:nvSpPr>
        <p:spPr>
          <a:xfrm>
            <a:off x="642257" y="272143"/>
            <a:ext cx="11549743" cy="6273512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Bef>
                <a:spcPts val="600"/>
              </a:spcBef>
              <a:tabLst>
                <a:tab pos="3200400" algn="ctr"/>
                <a:tab pos="4572000" algn="ctr"/>
                <a:tab pos="5943600" algn="ctr"/>
                <a:tab pos="7315200" algn="ctr"/>
                <a:tab pos="8632825" algn="ctr"/>
                <a:tab pos="10058400" algn="ctr"/>
              </a:tabLst>
            </a:pPr>
            <a:r>
              <a:rPr lang="en-US" sz="1600" b="1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Why look at financial indicators?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3200400" algn="ctr"/>
                <a:tab pos="4572000" algn="ctr"/>
                <a:tab pos="5943600" algn="ctr"/>
                <a:tab pos="7315200" algn="ctr"/>
                <a:tab pos="8632825" algn="ctr"/>
                <a:tab pos="10058400" algn="ctr"/>
              </a:tabLst>
            </a:pPr>
            <a:endParaRPr lang="en-US" sz="1600" b="1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</a:endParaRPr>
          </a:p>
          <a:p>
            <a:pPr marL="342900" indent="-342900">
              <a:lnSpc>
                <a:spcPts val="1600"/>
              </a:lnSpc>
              <a:spcBef>
                <a:spcPts val="600"/>
              </a:spcBef>
              <a:buAutoNum type="arabicPeriod"/>
              <a:tabLst>
                <a:tab pos="457200" algn="l"/>
              </a:tabLst>
            </a:pP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Financial indicators are to an architecture firm what the patient chart is to a doctor, because the indicators tell us what’s going, what to continue, and what to change.</a:t>
            </a:r>
          </a:p>
          <a:p>
            <a:pPr marL="342900" indent="-342900">
              <a:lnSpc>
                <a:spcPts val="1600"/>
              </a:lnSpc>
              <a:spcBef>
                <a:spcPts val="600"/>
              </a:spcBef>
              <a:buAutoNum type="arabicPeriod"/>
              <a:tabLst>
                <a:tab pos="457200" algn="l"/>
              </a:tabLst>
            </a:pP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Industry averages are exactly that:  </a:t>
            </a:r>
            <a:r>
              <a:rPr lang="en-US" sz="1600" b="1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Averages</a:t>
            </a: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 of the industry and do not provide target metrics…unless a firm’s goal is to be </a:t>
            </a:r>
            <a:r>
              <a:rPr lang="en-US" sz="1600" b="1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average</a:t>
            </a: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.</a:t>
            </a:r>
          </a:p>
          <a:p>
            <a:pPr marL="342900" indent="-342900">
              <a:lnSpc>
                <a:spcPts val="1600"/>
              </a:lnSpc>
              <a:spcBef>
                <a:spcPts val="600"/>
              </a:spcBef>
              <a:buAutoNum type="arabicPeriod"/>
              <a:tabLst>
                <a:tab pos="457200" algn="l"/>
              </a:tabLst>
            </a:pP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Firms have multiple measure of success, of which financial success – profitability – is only one.  Others are...</a:t>
            </a:r>
          </a:p>
          <a:p>
            <a:pPr marL="628650" indent="-285750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quality of work,</a:t>
            </a:r>
          </a:p>
          <a:p>
            <a:pPr marL="628650" indent="-285750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clients’ satisfaction,</a:t>
            </a:r>
          </a:p>
          <a:p>
            <a:pPr marL="628650" indent="-285750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cultural strength, and</a:t>
            </a:r>
          </a:p>
          <a:p>
            <a:pPr marL="628650" indent="-285750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514350" algn="l"/>
              </a:tabLst>
            </a:pP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professional growth firm-wide.</a:t>
            </a:r>
          </a:p>
          <a:p>
            <a:pPr marL="342900">
              <a:lnSpc>
                <a:spcPts val="1600"/>
              </a:lnSpc>
              <a:spcBef>
                <a:spcPts val="600"/>
              </a:spcBef>
              <a:tabLst>
                <a:tab pos="514350" algn="l"/>
              </a:tabLst>
            </a:pP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Without attention to non-financial measure, a firm can be exceptionally profitable…and then die.</a:t>
            </a:r>
          </a:p>
          <a:p>
            <a:pPr marL="342900" indent="-342900">
              <a:lnSpc>
                <a:spcPts val="1600"/>
              </a:lnSpc>
              <a:spcBef>
                <a:spcPts val="600"/>
              </a:spcBef>
              <a:buFont typeface="+mj-lt"/>
              <a:buAutoNum type="arabicPeriod" startAt="4"/>
              <a:tabLst>
                <a:tab pos="457200" algn="l"/>
              </a:tabLst>
            </a:pP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How to achieve those metrics requires…</a:t>
            </a:r>
          </a:p>
          <a:p>
            <a:pPr marL="628650" indent="-285750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values alignment,</a:t>
            </a:r>
          </a:p>
          <a:p>
            <a:pPr marL="628650" indent="-285750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vision,</a:t>
            </a:r>
          </a:p>
          <a:p>
            <a:pPr marL="628650" indent="-285750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talent,</a:t>
            </a:r>
          </a:p>
          <a:p>
            <a:pPr marL="628650" indent="-285750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brand identity/strategy,</a:t>
            </a:r>
          </a:p>
          <a:p>
            <a:pPr marL="628650" indent="-285750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project process,</a:t>
            </a:r>
          </a:p>
          <a:p>
            <a:pPr marL="628650" indent="-285750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technology application, and</a:t>
            </a:r>
          </a:p>
          <a:p>
            <a:pPr marL="628650" indent="-285750">
              <a:lnSpc>
                <a:spcPts val="16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1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leadership</a:t>
            </a: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.</a:t>
            </a:r>
          </a:p>
          <a:p>
            <a:pPr marL="342900" indent="-342900">
              <a:lnSpc>
                <a:spcPts val="1600"/>
              </a:lnSpc>
              <a:spcBef>
                <a:spcPts val="600"/>
              </a:spcBef>
              <a:buAutoNum type="arabicPeriod" startAt="4"/>
              <a:tabLst>
                <a:tab pos="457200" algn="l"/>
              </a:tabLst>
            </a:pP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Firms of any profile can be highly successful, so-so, or highly </a:t>
            </a:r>
            <a:r>
              <a:rPr lang="en-US" sz="1600" b="1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un</a:t>
            </a: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successful.  It’s not only </a:t>
            </a:r>
            <a:r>
              <a:rPr lang="en-US" sz="1600" b="1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what</a:t>
            </a: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 a firm does, but </a:t>
            </a:r>
            <a:r>
              <a:rPr lang="en-US" sz="1600" b="1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how it does it</a:t>
            </a: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 that matters.</a:t>
            </a:r>
          </a:p>
          <a:p>
            <a:pPr marL="342900" indent="-342900">
              <a:lnSpc>
                <a:spcPts val="1600"/>
              </a:lnSpc>
              <a:spcBef>
                <a:spcPts val="600"/>
              </a:spcBef>
              <a:buAutoNum type="arabicPeriod" startAt="4"/>
              <a:tabLst>
                <a:tab pos="457200" algn="l"/>
              </a:tabLst>
            </a:pPr>
            <a:endParaRPr lang="en-US" sz="1600" b="1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735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05CB4E-D594-0CC4-647A-85727E20DEBF}"/>
              </a:ext>
            </a:extLst>
          </p:cNvPr>
          <p:cNvSpPr txBox="1"/>
          <p:nvPr/>
        </p:nvSpPr>
        <p:spPr>
          <a:xfrm>
            <a:off x="625928" y="952503"/>
            <a:ext cx="11549743" cy="2836674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endParaRPr lang="en-US" sz="1600" b="1" i="1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</a:endParaRPr>
          </a:p>
          <a:p>
            <a:pPr marL="285750" indent="-285750">
              <a:lnSpc>
                <a:spcPts val="1600"/>
              </a:lnSpc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Revenue (R) – Expenses (E) = Profit (P)</a:t>
            </a:r>
          </a:p>
          <a:p>
            <a:pPr marL="285750" indent="-285750">
              <a:lnSpc>
                <a:spcPts val="1600"/>
              </a:lnSpc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With a bit more detail:  Revenue (R) – Direct Expenses (DE) – Indirect Expenses (IE) = Profit (P)</a:t>
            </a:r>
          </a:p>
          <a:p>
            <a:pPr marL="285750" indent="-285750">
              <a:lnSpc>
                <a:spcPts val="1600"/>
              </a:lnSpc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Revenue reflects value perception by client, competitive climate, and negotiation success.</a:t>
            </a:r>
          </a:p>
          <a:p>
            <a:pPr marL="285750" indent="-285750">
              <a:lnSpc>
                <a:spcPts val="1600"/>
              </a:lnSpc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Higher value as perceived by clients comes from…</a:t>
            </a:r>
          </a:p>
          <a:p>
            <a:pPr marL="571500" indent="-288925">
              <a:lnSpc>
                <a:spcPts val="16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knowledge of client and project type,</a:t>
            </a:r>
          </a:p>
          <a:p>
            <a:pPr marL="571500" indent="-288925">
              <a:lnSpc>
                <a:spcPts val="16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efficiency of delivery (leading to earlier opening/operation of projects), and</a:t>
            </a:r>
          </a:p>
          <a:p>
            <a:pPr marL="571500" indent="-288925">
              <a:lnSpc>
                <a:spcPts val="16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6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clients’ satisfaction with results.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endParaRPr lang="en-US" sz="1600" i="1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</a:endParaRP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600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	</a:t>
            </a:r>
            <a:endParaRPr lang="en-US" sz="1400" b="1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91A070-2258-08BB-0D31-C894B8EED1F9}"/>
              </a:ext>
            </a:extLst>
          </p:cNvPr>
          <p:cNvSpPr txBox="1"/>
          <p:nvPr/>
        </p:nvSpPr>
        <p:spPr>
          <a:xfrm>
            <a:off x="801858" y="211015"/>
            <a:ext cx="10764214" cy="461665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The Basics</a:t>
            </a:r>
          </a:p>
        </p:txBody>
      </p:sp>
    </p:spTree>
    <p:extLst>
      <p:ext uri="{BB962C8B-B14F-4D97-AF65-F5344CB8AC3E}">
        <p14:creationId xmlns:p14="http://schemas.microsoft.com/office/powerpoint/2010/main" val="1697467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05CB4E-D594-0CC4-647A-85727E20DEBF}"/>
              </a:ext>
            </a:extLst>
          </p:cNvPr>
          <p:cNvSpPr txBox="1"/>
          <p:nvPr/>
        </p:nvSpPr>
        <p:spPr>
          <a:xfrm>
            <a:off x="625928" y="952503"/>
            <a:ext cx="11549743" cy="2151295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Revenue	3.00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Direct Labor	1.00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Indirect Labor	0.50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Indirect Non-Labor	1.00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Total Cost	2.50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Profit Factor 	0.50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Profitability (0.50 / 3.00)	0.17			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FF7D07-145B-1CCD-5944-A474D244A28F}"/>
              </a:ext>
            </a:extLst>
          </p:cNvPr>
          <p:cNvSpPr txBox="1"/>
          <p:nvPr/>
        </p:nvSpPr>
        <p:spPr>
          <a:xfrm>
            <a:off x="801858" y="211015"/>
            <a:ext cx="10764214" cy="461665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The Basics, with a little more detail</a:t>
            </a:r>
          </a:p>
        </p:txBody>
      </p:sp>
    </p:spTree>
    <p:extLst>
      <p:ext uri="{BB962C8B-B14F-4D97-AF65-F5344CB8AC3E}">
        <p14:creationId xmlns:p14="http://schemas.microsoft.com/office/powerpoint/2010/main" val="2269868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05CB4E-D594-0CC4-647A-85727E20DEBF}"/>
              </a:ext>
            </a:extLst>
          </p:cNvPr>
          <p:cNvSpPr txBox="1"/>
          <p:nvPr/>
        </p:nvSpPr>
        <p:spPr>
          <a:xfrm>
            <a:off x="625928" y="952501"/>
            <a:ext cx="11549743" cy="5459893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600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	</a:t>
            </a:r>
            <a:r>
              <a:rPr lang="en-US" sz="1400" b="1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Industry	K-12	Multi-Family	Higher Ed	K-12	Museums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	Average	Open	Work Force	Elite	Long-Term	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		Competition			Relationships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endParaRPr lang="en-US" sz="1400" b="1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</a:endParaRP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Direct Labor Factor (DL)	1.00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highlight>
                  <a:srgbClr val="00FFFF"/>
                </a:highlight>
              </a:rPr>
              <a:t>Direct Labor Multiplier (DLM)	3.00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Net Revenue Factor (NR=DL x DLM) 	3.00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Net Revenue/Person (NR/#P)	$170K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Indirect Labor Factor (IL)	0.50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Total Labor Factor (TL)	1.50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highlight>
                  <a:srgbClr val="00FFFF"/>
                </a:highlight>
              </a:rPr>
              <a:t>Net Revenue Factor (NR=DL x DLM) 	2.00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Average Salary/Person	$85K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highlight>
                  <a:srgbClr val="00FFFF"/>
                </a:highlight>
              </a:rPr>
              <a:t>Utilization (U=DL/TL)	 0.67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Indirect Non-Labor Fact (INL)	1.00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Overhead (OHD = IL + INL) 	1.50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Total Cost Factor	2.50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highlight>
                  <a:srgbClr val="00FFFF"/>
                </a:highlight>
              </a:rPr>
              <a:t>Operating Profit Factor (OPF=NR-TC) 	0.50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highlight>
                  <a:srgbClr val="00FFFF"/>
                </a:highlight>
              </a:rPr>
              <a:t>Profitability	0.17</a:t>
            </a: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			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3CFF75-DA2D-73C2-4921-490CE39439DB}"/>
              </a:ext>
            </a:extLst>
          </p:cNvPr>
          <p:cNvSpPr txBox="1"/>
          <p:nvPr/>
        </p:nvSpPr>
        <p:spPr>
          <a:xfrm>
            <a:off x="801858" y="211015"/>
            <a:ext cx="10764214" cy="461665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Still more detail, looking at the industry average</a:t>
            </a:r>
          </a:p>
        </p:txBody>
      </p:sp>
    </p:spTree>
    <p:extLst>
      <p:ext uri="{BB962C8B-B14F-4D97-AF65-F5344CB8AC3E}">
        <p14:creationId xmlns:p14="http://schemas.microsoft.com/office/powerpoint/2010/main" val="2166691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05CB4E-D594-0CC4-647A-85727E20DEBF}"/>
              </a:ext>
            </a:extLst>
          </p:cNvPr>
          <p:cNvSpPr txBox="1"/>
          <p:nvPr/>
        </p:nvSpPr>
        <p:spPr>
          <a:xfrm>
            <a:off x="625928" y="947059"/>
            <a:ext cx="11549743" cy="5459893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600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	</a:t>
            </a:r>
            <a:r>
              <a:rPr lang="en-US" sz="1400" b="1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Industry	K-12	Multi-Family	Higher Ed	K-12	Museums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	Average	Open	Work Force	Elite	Long-Term	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		Competition			Relationships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endParaRPr lang="en-US" sz="1400" b="1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</a:endParaRP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Direct Labor Factor (DL)	1.00	1.00	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highlight>
                  <a:srgbClr val="00FFFF"/>
                </a:highlight>
              </a:rPr>
              <a:t>Direct Labor Multiplier (DLM)	3.00	2.80		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Net Revenue Factor (NR=DL x DLM) 	3.00	2.80	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Net Revenue/Person (NR/#P)	$170K	$180K	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Indirect Labor Factor (IL)	0.50	0.40	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Total Labor Factor (TL)	1.50	1.40	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highlight>
                  <a:srgbClr val="00FFFF"/>
                </a:highlight>
              </a:rPr>
              <a:t>Net Revenue Factor (NR=DL x DLM) 	2.00	2.00			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Average Salary/Person	$85K	$90K	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highlight>
                  <a:srgbClr val="00FFFF"/>
                </a:highlight>
              </a:rPr>
              <a:t>Utilization (U=DL/TL)	 0.67	0.71	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Indirect Non-Labor Fact (INL)	1.00	0.90	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Overhead (OHD = IL + INL) 	1.50	1.30	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Total Cost Factor (TC)	2.50	2.30	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highlight>
                  <a:srgbClr val="00FFFF"/>
                </a:highlight>
              </a:rPr>
              <a:t>Operating Profit Factor (OPF=NR-TC) 	0.50	0.50	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highlight>
                  <a:srgbClr val="00FFFF"/>
                </a:highlight>
              </a:rPr>
              <a:t>Profitability (OPF/NR)	0.17	0.18		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BB5839-0579-FB0F-6EE1-FF6A8422200B}"/>
              </a:ext>
            </a:extLst>
          </p:cNvPr>
          <p:cNvSpPr txBox="1"/>
          <p:nvPr/>
        </p:nvSpPr>
        <p:spPr>
          <a:xfrm>
            <a:off x="801858" y="211015"/>
            <a:ext cx="10764214" cy="461665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Market Sector and Firm Profile Comparisons – slide 1 of 5</a:t>
            </a:r>
          </a:p>
        </p:txBody>
      </p:sp>
    </p:spTree>
    <p:extLst>
      <p:ext uri="{BB962C8B-B14F-4D97-AF65-F5344CB8AC3E}">
        <p14:creationId xmlns:p14="http://schemas.microsoft.com/office/powerpoint/2010/main" val="2526453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05CB4E-D594-0CC4-647A-85727E20DEBF}"/>
              </a:ext>
            </a:extLst>
          </p:cNvPr>
          <p:cNvSpPr txBox="1"/>
          <p:nvPr/>
        </p:nvSpPr>
        <p:spPr>
          <a:xfrm>
            <a:off x="625928" y="952500"/>
            <a:ext cx="11549743" cy="5459893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600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	</a:t>
            </a:r>
            <a:r>
              <a:rPr lang="en-US" sz="1400" b="1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Industry	K-12	Multi-Family	Higher Ed	K-12	Museums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	Average	Open	Work Force	Elite	Long-Term	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		Competition			Relationships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endParaRPr lang="en-US" sz="1400" b="1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</a:endParaRP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Direct Labor Factor (DL)	1.00	1.00	1.00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highlight>
                  <a:srgbClr val="00FFFF"/>
                </a:highlight>
              </a:rPr>
              <a:t>Direct Labor Multiplier (DLM)	3.00	2.80	2.80	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Net Revenue Factor (NR=DL x DLM) 	3.00	2.80	2.80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Net Revenue/Person (NR/#P)	$170K	$180K	$160K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Indirect Labor Factor (IL)	0.50	0.40	0.40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Total Labor Factor (TL)	1.50	1.40	1.40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highlight>
                  <a:srgbClr val="00FFFF"/>
                </a:highlight>
              </a:rPr>
              <a:t>Net Revenue Factor (NR=DL x DLM) 	2.00	2.00	2.00		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Average Salary/Person	$85K	$90K	$80K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highlight>
                  <a:srgbClr val="00FFFF"/>
                </a:highlight>
              </a:rPr>
              <a:t>Utilization (U=DL/TL)	 0.67	0.71	0.71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Indirect Non-Labor Fact (INL)	1.00	0.90	1.00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Overhead (OHD = IL + INL) 	1.50	1.30	1.40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Total Cost Factor (TC)	2.50	2.30	2.40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highlight>
                  <a:srgbClr val="00FFFF"/>
                </a:highlight>
              </a:rPr>
              <a:t>Operating Profit Factor (OPF=NR-TC) 	0.50	0.50	0.40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highlight>
                  <a:srgbClr val="00FFFF"/>
                </a:highlight>
              </a:rPr>
              <a:t>Profitability (OPF/NR)	0.17	0.18	0.14	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FDCE82-91FC-BE38-63A2-8E8060D3BBFF}"/>
              </a:ext>
            </a:extLst>
          </p:cNvPr>
          <p:cNvSpPr txBox="1"/>
          <p:nvPr/>
        </p:nvSpPr>
        <p:spPr>
          <a:xfrm>
            <a:off x="801858" y="211015"/>
            <a:ext cx="10764214" cy="461665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Market Sector and Firm Profile Comparisons – slide 2 of 5</a:t>
            </a:r>
          </a:p>
        </p:txBody>
      </p:sp>
    </p:spTree>
    <p:extLst>
      <p:ext uri="{BB962C8B-B14F-4D97-AF65-F5344CB8AC3E}">
        <p14:creationId xmlns:p14="http://schemas.microsoft.com/office/powerpoint/2010/main" val="4015696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05CB4E-D594-0CC4-647A-85727E20DEBF}"/>
              </a:ext>
            </a:extLst>
          </p:cNvPr>
          <p:cNvSpPr txBox="1"/>
          <p:nvPr/>
        </p:nvSpPr>
        <p:spPr>
          <a:xfrm>
            <a:off x="625928" y="947062"/>
            <a:ext cx="11549743" cy="5459893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600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	</a:t>
            </a:r>
            <a:r>
              <a:rPr lang="en-US" sz="1400" b="1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Industry	K-12	Multi-Family	Higher Ed	K-12	Museums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	Average	Open	Work Force	Elite	Long-Term	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		Competition			Relationships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endParaRPr lang="en-US" sz="1400" b="1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</a:endParaRP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Direct Labor Factor (DL)	1.00	1.00	1.00	1.00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highlight>
                  <a:srgbClr val="00FFFF"/>
                </a:highlight>
              </a:rPr>
              <a:t>Direct Labor Multiplier (DLM)	3.00	2.80	2.80	3.20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Net Revenue Factor (NR=DL x DLM) 	3.00	2.80	2.80	3.20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Net Revenue/Person (NR/#P)	$170K	$180K	$160K	$195K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Indirect Labor Factor (IL)	0.50	0.40	0.40	0.60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Total Labor Factor (TL)	1.50	1.40	1.40	1.60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highlight>
                  <a:srgbClr val="00FFFF"/>
                </a:highlight>
              </a:rPr>
              <a:t>Net Revenue Factor (NR=DL x DLM) 	2.00	2.00	2.00	2.00		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Average Salary/Person	$85K	$90K	$80K	$97.5K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highlight>
                  <a:srgbClr val="00FFFF"/>
                </a:highlight>
              </a:rPr>
              <a:t>Utilization (U=DL/TL)	 0.67	0.71	0.71	0.63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Indirect Non-Labor Fact (INL)	1.00	0.90	1.00	1.00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Overhead (OHD = IL + INL) 	1.50	1.30	1.40	1.60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Total Cost Factor (TC)	2.50	2.30	2.40	2.60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highlight>
                  <a:srgbClr val="00FFFF"/>
                </a:highlight>
              </a:rPr>
              <a:t>Operating Profit Factor (OPF=NR-TC) 	0.50	0.50	0.40	0.60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highlight>
                  <a:srgbClr val="00FFFF"/>
                </a:highlight>
              </a:rPr>
              <a:t>Profitability (OPF/NR)	0.17	0.18	0.14	0.19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BBA731-A90A-989E-7248-BACE675315B6}"/>
              </a:ext>
            </a:extLst>
          </p:cNvPr>
          <p:cNvSpPr txBox="1"/>
          <p:nvPr/>
        </p:nvSpPr>
        <p:spPr>
          <a:xfrm>
            <a:off x="801858" y="211015"/>
            <a:ext cx="10764214" cy="461665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Market Sector and Firm Profile Comparisons – slide 3 of 5</a:t>
            </a:r>
          </a:p>
        </p:txBody>
      </p:sp>
    </p:spTree>
    <p:extLst>
      <p:ext uri="{BB962C8B-B14F-4D97-AF65-F5344CB8AC3E}">
        <p14:creationId xmlns:p14="http://schemas.microsoft.com/office/powerpoint/2010/main" val="40546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05CB4E-D594-0CC4-647A-85727E20DEBF}"/>
              </a:ext>
            </a:extLst>
          </p:cNvPr>
          <p:cNvSpPr txBox="1"/>
          <p:nvPr/>
        </p:nvSpPr>
        <p:spPr>
          <a:xfrm>
            <a:off x="625928" y="952503"/>
            <a:ext cx="11549743" cy="5459893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600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	</a:t>
            </a:r>
            <a:r>
              <a:rPr lang="en-US" sz="1400" b="1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Industry	K-12	Multi-Family	Higher Ed	K-12	Museums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	Average	Open	Work Force	Elite	Long-Term	</a:t>
            </a:r>
          </a:p>
          <a:p>
            <a:pPr>
              <a:lnSpc>
                <a:spcPts val="16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 i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		Competition			Relationships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endParaRPr lang="en-US" sz="1400" b="1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</a:endParaRP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Direct Labor Factor (DL)	1.00	1.00	1.00	1.00	1.00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highlight>
                  <a:srgbClr val="00FFFF"/>
                </a:highlight>
              </a:rPr>
              <a:t>Direct Labor Multiplier (DLM)	3.00	2.80	2.80	3.20	3.50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Net Revenue Factor (NR=DL x DLM) 	3.00	2.80	2.80	3.20	3.50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Net Revenue/Person (NR/#P)	$170K	$180K	$160K	$195K	$280K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Indirect Labor Factor (IL)	0.50	0.40	0.40	0.60	0.40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Total Labor Factor (TL)	1.50	1.40	1.40	1.60	1.40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highlight>
                  <a:srgbClr val="00FFFF"/>
                </a:highlight>
              </a:rPr>
              <a:t>Net Revenue Factor (NR=DL x DLM) 	2.00	2.00	2.00	2.00	2.50		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Average Salary/Person	$85K	$90K	$80K	$97.5K	$112K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highlight>
                  <a:srgbClr val="00FFFF"/>
                </a:highlight>
              </a:rPr>
              <a:t>Utilization (U=DL/TL)	 0.67	0.71	0.71	0.63	0.71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Indirect Non-Labor Fact (INL)	1.00	0.90	1.00	1.00	0.80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Overhead (OHD = IL + INL)	1.50	1.30	1.40	1.60	1.20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</a:rPr>
              <a:t>Total Cost Factor (TC)	2.50	2.30	2.40	2.60	2.20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highlight>
                  <a:srgbClr val="00FFFF"/>
                </a:highlight>
              </a:rPr>
              <a:t>Operating Profit Factor (OPF=NR-TC) 	0.50	0.50	0.40	0.60	1.30</a:t>
            </a:r>
          </a:p>
          <a:p>
            <a:pPr>
              <a:lnSpc>
                <a:spcPts val="1800"/>
              </a:lnSpc>
              <a:spcBef>
                <a:spcPts val="600"/>
              </a:spcBef>
              <a:tabLst>
                <a:tab pos="3429000" algn="ctr"/>
                <a:tab pos="4800600" algn="ctr"/>
                <a:tab pos="6172200" algn="ctr"/>
                <a:tab pos="7543800" algn="ctr"/>
                <a:tab pos="8915400" algn="ctr"/>
                <a:tab pos="10287000" algn="ctr"/>
              </a:tabLst>
            </a:pPr>
            <a:r>
              <a:rPr lang="en-US" sz="1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highlight>
                  <a:srgbClr val="00FFFF"/>
                </a:highlight>
              </a:rPr>
              <a:t>Profitability (OPF/NR)	0.17	0.18	0.14	0.19	0.37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A32641-8BD4-D501-B638-CD6E8E98CCAD}"/>
              </a:ext>
            </a:extLst>
          </p:cNvPr>
          <p:cNvSpPr txBox="1"/>
          <p:nvPr/>
        </p:nvSpPr>
        <p:spPr>
          <a:xfrm>
            <a:off x="801858" y="211015"/>
            <a:ext cx="10764214" cy="461665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Market Sector and Firm Profile Comparisons – slide 4 of 5</a:t>
            </a:r>
          </a:p>
        </p:txBody>
      </p:sp>
    </p:spTree>
    <p:extLst>
      <p:ext uri="{BB962C8B-B14F-4D97-AF65-F5344CB8AC3E}">
        <p14:creationId xmlns:p14="http://schemas.microsoft.com/office/powerpoint/2010/main" val="259773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esentation level design">
  <a:themeElements>
    <a:clrScheme name="Coxe Gro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584CB"/>
      </a:accent1>
      <a:accent2>
        <a:srgbClr val="EF8B47"/>
      </a:accent2>
      <a:accent3>
        <a:srgbClr val="929292"/>
      </a:accent3>
      <a:accent4>
        <a:srgbClr val="70AD47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none" rtlCol="0">
        <a:spAutoFit/>
      </a:bodyPr>
      <a:lstStyle>
        <a:defPPr>
          <a:defRPr dirty="0" err="1" smtClean="0">
            <a:ln>
              <a:solidFill>
                <a:schemeClr val="accent1">
                  <a:lumMod val="20000"/>
                  <a:lumOff val="80000"/>
                </a:schemeClr>
              </a:solidFill>
            </a:ln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level design" id="{00E2FDB5-77A3-416C-8232-A2B8AB0B9A01}" vid="{6E3E8A63-E899-4F92-AFE5-C80B3CCFC0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Presentation level design</vt:lpstr>
      <vt:lpstr>Financial Models of Successful Firms of Varying Profiles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Financial Models of Successful Firms of Varying Profiles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Hugh Hochberg</dc:creator>
  <cp:revision>1</cp:revision>
  <dcterms:created xsi:type="dcterms:W3CDTF">2024-09-14T06:15:12Z</dcterms:created>
  <dcterms:modified xsi:type="dcterms:W3CDTF">2024-09-25T17:27:07Z</dcterms:modified>
</cp:coreProperties>
</file>