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Helvetica Neue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hmH8dKG0lTGXled17TXJA6/2KF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11" Type="http://schemas.openxmlformats.org/officeDocument/2006/relationships/slide" Target="slides/slide6.xml"/><Relationship Id="rId22" Type="http://schemas.openxmlformats.org/officeDocument/2006/relationships/font" Target="fonts/HelveticaNeue-boldItalic.fntdata"/><Relationship Id="rId10" Type="http://schemas.openxmlformats.org/officeDocument/2006/relationships/slide" Target="slides/slide5.xml"/><Relationship Id="rId21" Type="http://schemas.openxmlformats.org/officeDocument/2006/relationships/font" Target="fonts/HelveticaNeue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737ad2f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737ad2f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the goal of being an expert who stands apart from others. This will require significant investment (</a:t>
            </a:r>
            <a:r>
              <a:rPr b="0" i="1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marketing, R&amp;D, technology, firm development</a:t>
            </a:r>
            <a:r>
              <a:rPr i="1" lang="en-US" sz="1400"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400" u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" name="Google Shape;1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ane Walton Template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idx="1" type="body"/>
          </p:nvPr>
        </p:nvSpPr>
        <p:spPr>
          <a:xfrm>
            <a:off x="2546925" y="4572250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/>
            </a:lvl1pPr>
          </a:lstStyle>
          <a:p/>
        </p:txBody>
      </p:sp>
      <p:sp>
        <p:nvSpPr>
          <p:cNvPr id="27" name="Google Shape;2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/>
          <p:nvPr>
            <p:ph hasCustomPrompt="1" type="title"/>
          </p:nvPr>
        </p:nvSpPr>
        <p:spPr>
          <a:xfrm>
            <a:off x="5230368" y="303800"/>
            <a:ext cx="3683700" cy="422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b="0" i="0"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" name="Google Shape;30;p23"/>
          <p:cNvSpPr txBox="1"/>
          <p:nvPr>
            <p:ph idx="1" type="body"/>
          </p:nvPr>
        </p:nvSpPr>
        <p:spPr>
          <a:xfrm>
            <a:off x="311700" y="554800"/>
            <a:ext cx="4127700" cy="3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72375" y="1836276"/>
            <a:ext cx="1399250" cy="1399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24"/>
          <p:cNvGrpSpPr/>
          <p:nvPr/>
        </p:nvGrpSpPr>
        <p:grpSpPr>
          <a:xfrm>
            <a:off x="113550" y="4607850"/>
            <a:ext cx="8973575" cy="449100"/>
            <a:chOff x="113550" y="4607850"/>
            <a:chExt cx="8973575" cy="449100"/>
          </a:xfrm>
        </p:grpSpPr>
        <p:sp>
          <p:nvSpPr>
            <p:cNvPr id="36" name="Google Shape;36;p24"/>
            <p:cNvSpPr/>
            <p:nvPr/>
          </p:nvSpPr>
          <p:spPr>
            <a:xfrm>
              <a:off x="113550" y="4607850"/>
              <a:ext cx="507900" cy="449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4"/>
            <p:cNvSpPr/>
            <p:nvPr/>
          </p:nvSpPr>
          <p:spPr>
            <a:xfrm>
              <a:off x="8579225" y="4607850"/>
              <a:ext cx="507900" cy="449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25050" y="4616950"/>
            <a:ext cx="439875" cy="4398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://www.janewaltonconsulting.com/" TargetMode="External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  <p:grpSp>
        <p:nvGrpSpPr>
          <p:cNvPr id="43" name="Google Shape;43;p1"/>
          <p:cNvGrpSpPr/>
          <p:nvPr/>
        </p:nvGrpSpPr>
        <p:grpSpPr>
          <a:xfrm>
            <a:off x="79225" y="4572000"/>
            <a:ext cx="9007900" cy="484950"/>
            <a:chOff x="79225" y="4572000"/>
            <a:chExt cx="9007900" cy="484950"/>
          </a:xfrm>
        </p:grpSpPr>
        <p:pic>
          <p:nvPicPr>
            <p:cNvPr id="44" name="Google Shape;44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225" y="4572000"/>
              <a:ext cx="1323899" cy="484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45;p1"/>
            <p:cNvSpPr/>
            <p:nvPr/>
          </p:nvSpPr>
          <p:spPr>
            <a:xfrm>
              <a:off x="8579225" y="4607850"/>
              <a:ext cx="507900" cy="449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1"/>
          <p:cNvSpPr txBox="1"/>
          <p:nvPr/>
        </p:nvSpPr>
        <p:spPr>
          <a:xfrm>
            <a:off x="702992" y="1596415"/>
            <a:ext cx="77380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____________________________________________________________________________</a:t>
            </a:r>
            <a:endParaRPr/>
          </a:p>
        </p:txBody>
      </p:sp>
      <p:sp>
        <p:nvSpPr>
          <p:cNvPr id="47" name="Google Shape;47;p1"/>
          <p:cNvSpPr txBox="1"/>
          <p:nvPr/>
        </p:nvSpPr>
        <p:spPr>
          <a:xfrm>
            <a:off x="6065396" y="4156501"/>
            <a:ext cx="25138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Jane Walton Consulting, LLC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1613 Madison Ave. KCMO 64108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www.janewaltonconsulting.com</a:t>
            </a:r>
            <a:r>
              <a:rPr b="0" i="0" lang="en-US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816.898.6929</a:t>
            </a:r>
            <a:endParaRPr/>
          </a:p>
        </p:txBody>
      </p:sp>
      <p:pic>
        <p:nvPicPr>
          <p:cNvPr id="48" name="Google Shape;48;p1"/>
          <p:cNvPicPr preferRelativeResize="0"/>
          <p:nvPr/>
        </p:nvPicPr>
        <p:blipFill rotWithShape="1">
          <a:blip r:embed="rId5">
            <a:alphaModFix/>
          </a:blip>
          <a:srcRect b="18731" l="63413" r="30575" t="68846"/>
          <a:stretch/>
        </p:blipFill>
        <p:spPr>
          <a:xfrm>
            <a:off x="7523064" y="977692"/>
            <a:ext cx="976226" cy="10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"/>
          <p:cNvSpPr txBox="1"/>
          <p:nvPr/>
        </p:nvSpPr>
        <p:spPr>
          <a:xfrm>
            <a:off x="823487" y="1341769"/>
            <a:ext cx="656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ED3E1B"/>
                </a:solidFill>
                <a:latin typeface="Avenir"/>
                <a:ea typeface="Avenir"/>
                <a:cs typeface="Avenir"/>
                <a:sym typeface="Avenir"/>
              </a:rPr>
              <a:t>Creating a </a:t>
            </a:r>
            <a:r>
              <a:rPr b="1" lang="en-US" sz="2400">
                <a:solidFill>
                  <a:srgbClr val="ED3E1B"/>
                </a:solidFill>
                <a:latin typeface="Avenir"/>
                <a:ea typeface="Avenir"/>
                <a:cs typeface="Avenir"/>
                <a:sym typeface="Avenir"/>
              </a:rPr>
              <a:t>Meaningful</a:t>
            </a:r>
            <a:r>
              <a:rPr b="1" i="0" lang="en-US" sz="2400" u="none" cap="none" strike="noStrike">
                <a:solidFill>
                  <a:srgbClr val="ED3E1B"/>
                </a:solidFill>
                <a:latin typeface="Avenir"/>
                <a:ea typeface="Avenir"/>
                <a:cs typeface="Avenir"/>
                <a:sym typeface="Avenir"/>
              </a:rPr>
              <a:t> Strategic Plan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8737ad2fcb_0_0"/>
          <p:cNvSpPr txBox="1"/>
          <p:nvPr>
            <p:ph idx="1" type="body"/>
          </p:nvPr>
        </p:nvSpPr>
        <p:spPr>
          <a:xfrm>
            <a:off x="6234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Where your firm is </a:t>
            </a:r>
            <a:r>
              <a:rPr b="1" lang="en-US" sz="2400">
                <a:solidFill>
                  <a:srgbClr val="ED3E1B"/>
                </a:solidFill>
              </a:rPr>
              <a:t>focused</a:t>
            </a:r>
            <a:r>
              <a:rPr lang="en-US" sz="2400">
                <a:solidFill>
                  <a:schemeClr val="dk1"/>
                </a:solidFill>
              </a:rPr>
              <a:t>, and how it is </a:t>
            </a:r>
            <a:r>
              <a:rPr b="1" lang="en-US" sz="2400">
                <a:solidFill>
                  <a:srgbClr val="ED3E1B"/>
                </a:solidFill>
              </a:rPr>
              <a:t>managed</a:t>
            </a:r>
            <a:r>
              <a:rPr lang="en-US" sz="2400">
                <a:solidFill>
                  <a:schemeClr val="dk1"/>
                </a:solidFill>
              </a:rPr>
              <a:t> and </a:t>
            </a:r>
            <a:r>
              <a:rPr b="1" lang="en-US" sz="2400">
                <a:solidFill>
                  <a:srgbClr val="ED3E1B"/>
                </a:solidFill>
              </a:rPr>
              <a:t>organized</a:t>
            </a:r>
            <a:r>
              <a:rPr lang="en-US" sz="2400">
                <a:solidFill>
                  <a:schemeClr val="dk1"/>
                </a:solidFill>
              </a:rPr>
              <a:t>, will significantly impact how your team </a:t>
            </a:r>
            <a:r>
              <a:rPr i="1" lang="en-US" sz="2400">
                <a:solidFill>
                  <a:schemeClr val="dk1"/>
                </a:solidFill>
              </a:rPr>
              <a:t>feels, behaves, and contributes</a:t>
            </a:r>
            <a:r>
              <a:rPr lang="en-US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28737ad2fcb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" name="Google Shape;56;g28737ad2fcb_0_0"/>
          <p:cNvPicPr preferRelativeResize="0"/>
          <p:nvPr/>
        </p:nvPicPr>
        <p:blipFill rotWithShape="1">
          <a:blip r:embed="rId3">
            <a:alphaModFix/>
          </a:blip>
          <a:srcRect b="0" l="0" r="0" t="60738"/>
          <a:stretch/>
        </p:blipFill>
        <p:spPr>
          <a:xfrm>
            <a:off x="0" y="3362495"/>
            <a:ext cx="9144003" cy="17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  <p:sp>
        <p:nvSpPr>
          <p:cNvPr id="62" name="Google Shape;62;p3"/>
          <p:cNvSpPr txBox="1"/>
          <p:nvPr/>
        </p:nvSpPr>
        <p:spPr>
          <a:xfrm>
            <a:off x="1548245" y="1729538"/>
            <a:ext cx="536745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“Strategy is about what you are going to do now in order to shape the future to your advantage.” 		  </a:t>
            </a: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Stephen Bungay</a:t>
            </a:r>
            <a:endParaRPr/>
          </a:p>
        </p:txBody>
      </p:sp>
      <p:pic>
        <p:nvPicPr>
          <p:cNvPr id="63" name="Google Shape;63;p3"/>
          <p:cNvPicPr preferRelativeResize="0"/>
          <p:nvPr/>
        </p:nvPicPr>
        <p:blipFill rotWithShape="1">
          <a:blip r:embed="rId3">
            <a:alphaModFix/>
          </a:blip>
          <a:srcRect b="0" l="3580" r="53571" t="21235"/>
          <a:stretch/>
        </p:blipFill>
        <p:spPr>
          <a:xfrm>
            <a:off x="4686301" y="1350819"/>
            <a:ext cx="4358246" cy="400562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"/>
          <p:cNvSpPr txBox="1"/>
          <p:nvPr/>
        </p:nvSpPr>
        <p:spPr>
          <a:xfrm>
            <a:off x="4956464" y="1350819"/>
            <a:ext cx="2639291" cy="5056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  <p:sp>
        <p:nvSpPr>
          <p:cNvPr id="70" name="Google Shape;70;p4"/>
          <p:cNvSpPr txBox="1"/>
          <p:nvPr/>
        </p:nvSpPr>
        <p:spPr>
          <a:xfrm>
            <a:off x="673269" y="2017752"/>
            <a:ext cx="404850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ED3E1B"/>
                </a:solidFill>
                <a:latin typeface="Arial"/>
                <a:ea typeface="Arial"/>
                <a:cs typeface="Arial"/>
                <a:sym typeface="Arial"/>
              </a:rPr>
              <a:t>Your strategic plan will drive your firm’s organization and system design.</a:t>
            </a:r>
            <a:endParaRPr/>
          </a:p>
        </p:txBody>
      </p:sp>
      <p:sp>
        <p:nvSpPr>
          <p:cNvPr id="71" name="Google Shape;71;p4"/>
          <p:cNvSpPr txBox="1"/>
          <p:nvPr/>
        </p:nvSpPr>
        <p:spPr>
          <a:xfrm>
            <a:off x="4956464" y="1350819"/>
            <a:ext cx="2639291" cy="5056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4"/>
          <p:cNvPicPr preferRelativeResize="0"/>
          <p:nvPr/>
        </p:nvPicPr>
        <p:blipFill rotWithShape="1">
          <a:blip r:embed="rId3">
            <a:alphaModFix/>
          </a:blip>
          <a:srcRect b="4689" l="53122" r="3428" t="4937"/>
          <a:stretch/>
        </p:blipFill>
        <p:spPr>
          <a:xfrm>
            <a:off x="5054600" y="1048041"/>
            <a:ext cx="2930208" cy="3047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  <p:sp>
        <p:nvSpPr>
          <p:cNvPr id="78" name="Google Shape;78;p6"/>
          <p:cNvSpPr txBox="1"/>
          <p:nvPr/>
        </p:nvSpPr>
        <p:spPr>
          <a:xfrm>
            <a:off x="1148637" y="1003031"/>
            <a:ext cx="2203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Strategic Plan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C0000"/>
                </a:solidFill>
              </a:rPr>
              <a:t>3-5 years</a:t>
            </a:r>
            <a:endParaRPr sz="2000">
              <a:solidFill>
                <a:srgbClr val="CC0000"/>
              </a:solidFill>
            </a:endParaRPr>
          </a:p>
        </p:txBody>
      </p:sp>
      <p:sp>
        <p:nvSpPr>
          <p:cNvPr id="79" name="Google Shape;79;p6"/>
          <p:cNvSpPr txBox="1"/>
          <p:nvPr/>
        </p:nvSpPr>
        <p:spPr>
          <a:xfrm>
            <a:off x="4956464" y="1350819"/>
            <a:ext cx="2639400" cy="5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oup of balloons with a group of arrows&#10;&#10;Description automatically generated" id="80" name="Google Shape;80;p6"/>
          <p:cNvPicPr preferRelativeResize="0"/>
          <p:nvPr/>
        </p:nvPicPr>
        <p:blipFill rotWithShape="1">
          <a:blip r:embed="rId3">
            <a:alphaModFix/>
          </a:blip>
          <a:srcRect b="0" l="0" r="0" t="35695"/>
          <a:stretch/>
        </p:blipFill>
        <p:spPr>
          <a:xfrm>
            <a:off x="5172478" y="1812484"/>
            <a:ext cx="2640910" cy="191811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6"/>
          <p:cNvSpPr txBox="1"/>
          <p:nvPr/>
        </p:nvSpPr>
        <p:spPr>
          <a:xfrm>
            <a:off x="5296094" y="1003032"/>
            <a:ext cx="2393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Operations Plan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C0000"/>
                </a:solidFill>
              </a:rPr>
              <a:t>annually</a:t>
            </a:r>
            <a:endParaRPr sz="2000">
              <a:solidFill>
                <a:srgbClr val="CC0000"/>
              </a:solidFill>
            </a:endParaRPr>
          </a:p>
        </p:txBody>
      </p:sp>
      <p:pic>
        <p:nvPicPr>
          <p:cNvPr descr="A group of red balloons with arrows&#10;&#10;Description automatically generated" id="82" name="Google Shape;82;p6"/>
          <p:cNvPicPr preferRelativeResize="0"/>
          <p:nvPr/>
        </p:nvPicPr>
        <p:blipFill rotWithShape="1">
          <a:blip r:embed="rId4">
            <a:alphaModFix/>
          </a:blip>
          <a:srcRect b="25143" l="19844" r="18776" t="20843"/>
          <a:stretch/>
        </p:blipFill>
        <p:spPr>
          <a:xfrm>
            <a:off x="1330612" y="1989213"/>
            <a:ext cx="1839189" cy="165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  <p:sp>
        <p:nvSpPr>
          <p:cNvPr id="88" name="Google Shape;88;p8"/>
          <p:cNvSpPr txBox="1"/>
          <p:nvPr/>
        </p:nvSpPr>
        <p:spPr>
          <a:xfrm>
            <a:off x="4956464" y="1350819"/>
            <a:ext cx="2639291" cy="5056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oup of balloons with a group of arrows&#10;&#10;Description automatically generated" id="89" name="Google Shape;89;p8"/>
          <p:cNvPicPr preferRelativeResize="0"/>
          <p:nvPr/>
        </p:nvPicPr>
        <p:blipFill rotWithShape="1">
          <a:blip r:embed="rId3">
            <a:alphaModFix/>
          </a:blip>
          <a:srcRect b="0" l="0" r="0" t="35696"/>
          <a:stretch/>
        </p:blipFill>
        <p:spPr>
          <a:xfrm>
            <a:off x="2364308" y="1936577"/>
            <a:ext cx="4415383" cy="320692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8"/>
          <p:cNvSpPr txBox="1"/>
          <p:nvPr/>
        </p:nvSpPr>
        <p:spPr>
          <a:xfrm>
            <a:off x="3375197" y="336630"/>
            <a:ext cx="23936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Operations Plan</a:t>
            </a:r>
            <a:endParaRPr/>
          </a:p>
        </p:txBody>
      </p:sp>
      <p:sp>
        <p:nvSpPr>
          <p:cNvPr id="91" name="Google Shape;91;p8"/>
          <p:cNvSpPr txBox="1"/>
          <p:nvPr/>
        </p:nvSpPr>
        <p:spPr>
          <a:xfrm>
            <a:off x="2429429" y="982470"/>
            <a:ext cx="428514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ED3E1B"/>
                </a:solidFill>
                <a:latin typeface="Arial"/>
                <a:ea typeface="Arial"/>
                <a:cs typeface="Arial"/>
                <a:sym typeface="Arial"/>
              </a:rPr>
              <a:t>ensure the success of strategic objectives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ED3E1B"/>
                </a:solidFill>
                <a:latin typeface="Arial"/>
                <a:ea typeface="Arial"/>
                <a:cs typeface="Arial"/>
                <a:sym typeface="Arial"/>
              </a:rPr>
              <a:t>build a solid business foundation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ED3E1B"/>
                </a:solidFill>
                <a:latin typeface="Arial"/>
                <a:ea typeface="Arial"/>
                <a:cs typeface="Arial"/>
                <a:sym typeface="Arial"/>
              </a:rPr>
              <a:t>invest wisely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ED3E1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  <p:sp>
        <p:nvSpPr>
          <p:cNvPr id="97" name="Google Shape;97;p9"/>
          <p:cNvSpPr txBox="1"/>
          <p:nvPr/>
        </p:nvSpPr>
        <p:spPr>
          <a:xfrm>
            <a:off x="4956464" y="1350819"/>
            <a:ext cx="2639291" cy="5056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red circle and black circle&#10;&#10;Description automatically generated" id="98" name="Google Shape;9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999" y="-20782"/>
            <a:ext cx="44927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9"/>
          <p:cNvSpPr txBox="1"/>
          <p:nvPr/>
        </p:nvSpPr>
        <p:spPr>
          <a:xfrm>
            <a:off x="973703" y="2089303"/>
            <a:ext cx="48718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Priority Markets – Intended Impact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  <p:sp>
        <p:nvSpPr>
          <p:cNvPr id="105" name="Google Shape;105;p12"/>
          <p:cNvSpPr txBox="1"/>
          <p:nvPr/>
        </p:nvSpPr>
        <p:spPr>
          <a:xfrm>
            <a:off x="4956464" y="1350819"/>
            <a:ext cx="2639291" cy="5056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2"/>
          <p:cNvSpPr txBox="1"/>
          <p:nvPr/>
        </p:nvSpPr>
        <p:spPr>
          <a:xfrm>
            <a:off x="3720113" y="1350819"/>
            <a:ext cx="4752345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Deepen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your level of expertise through R&amp;D and innovation.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Grow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you want to increase market share.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Hold Steady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Continue with the current level of time and effort.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 a new market/service into your portfolio.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market/service you no longer want to pursue.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12"/>
          <p:cNvSpPr txBox="1"/>
          <p:nvPr/>
        </p:nvSpPr>
        <p:spPr>
          <a:xfrm>
            <a:off x="763402" y="2279418"/>
            <a:ext cx="20489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Market Focus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  <p:sp>
        <p:nvSpPr>
          <p:cNvPr id="113" name="Google Shape;113;p14"/>
          <p:cNvSpPr txBox="1"/>
          <p:nvPr/>
        </p:nvSpPr>
        <p:spPr>
          <a:xfrm>
            <a:off x="2622329" y="2046066"/>
            <a:ext cx="4891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2622329" y="3554172"/>
            <a:ext cx="1749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752024" y="1384125"/>
            <a:ext cx="29406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E06666"/>
                </a:solidFill>
              </a:rPr>
              <a:t>Market</a:t>
            </a:r>
            <a:r>
              <a:rPr b="0" i="0" lang="en-US" sz="2100" u="none" cap="none" strike="noStrike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 Focus</a:t>
            </a:r>
            <a:endParaRPr b="0" i="0" sz="2100" u="none" cap="none" strike="noStrike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Char char="●"/>
            </a:pPr>
            <a:r>
              <a:rPr lang="en-US" sz="1800">
                <a:solidFill>
                  <a:srgbClr val="7F7F7F"/>
                </a:solidFill>
              </a:rPr>
              <a:t>bd</a:t>
            </a:r>
            <a:r>
              <a:rPr lang="en-US" sz="1800">
                <a:solidFill>
                  <a:srgbClr val="7F7F7F"/>
                </a:solidFill>
              </a:rPr>
              <a:t> strategy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Char char="●"/>
            </a:pPr>
            <a:r>
              <a:rPr lang="en-US" sz="1800">
                <a:solidFill>
                  <a:srgbClr val="7F7F7F"/>
                </a:solidFill>
              </a:rPr>
              <a:t>marketing plan</a:t>
            </a:r>
            <a:endParaRPr sz="1800">
              <a:solidFill>
                <a:srgbClr val="7F7F7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Char char="●"/>
            </a:pPr>
            <a:r>
              <a:rPr lang="en-US" sz="1800">
                <a:solidFill>
                  <a:srgbClr val="7F7F7F"/>
                </a:solidFill>
              </a:rPr>
              <a:t>internal development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Char char="●"/>
            </a:pPr>
            <a:r>
              <a:rPr lang="en-US" sz="1800">
                <a:solidFill>
                  <a:srgbClr val="7F7F7F"/>
                </a:solidFill>
              </a:rPr>
              <a:t>investment budget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7F7F7F"/>
              </a:solidFill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2622329" y="2800119"/>
            <a:ext cx="5979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450" y="1023711"/>
            <a:ext cx="3087674" cy="309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